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85" r:id="rId3"/>
    <p:sldMasterId id="2147483697" r:id="rId4"/>
  </p:sldMasterIdLst>
  <p:notesMasterIdLst>
    <p:notesMasterId r:id="rId143"/>
  </p:notesMasterIdLst>
  <p:sldIdLst>
    <p:sldId id="256" r:id="rId5"/>
    <p:sldId id="257" r:id="rId6"/>
    <p:sldId id="407" r:id="rId7"/>
    <p:sldId id="408" r:id="rId8"/>
    <p:sldId id="409" r:id="rId9"/>
    <p:sldId id="410" r:id="rId10"/>
    <p:sldId id="411" r:id="rId11"/>
    <p:sldId id="412" r:id="rId12"/>
    <p:sldId id="413" r:id="rId13"/>
    <p:sldId id="414" r:id="rId14"/>
    <p:sldId id="262" r:id="rId15"/>
    <p:sldId id="263" r:id="rId16"/>
    <p:sldId id="367" r:id="rId17"/>
    <p:sldId id="264" r:id="rId18"/>
    <p:sldId id="265" r:id="rId19"/>
    <p:sldId id="416" r:id="rId20"/>
    <p:sldId id="417" r:id="rId21"/>
    <p:sldId id="418" r:id="rId22"/>
    <p:sldId id="419" r:id="rId23"/>
    <p:sldId id="266" r:id="rId24"/>
    <p:sldId id="267" r:id="rId25"/>
    <p:sldId id="268" r:id="rId26"/>
    <p:sldId id="269" r:id="rId27"/>
    <p:sldId id="270" r:id="rId28"/>
    <p:sldId id="271" r:id="rId29"/>
    <p:sldId id="272" r:id="rId30"/>
    <p:sldId id="273" r:id="rId31"/>
    <p:sldId id="274" r:id="rId32"/>
    <p:sldId id="370" r:id="rId33"/>
    <p:sldId id="372" r:id="rId34"/>
    <p:sldId id="371" r:id="rId35"/>
    <p:sldId id="373" r:id="rId36"/>
    <p:sldId id="293" r:id="rId37"/>
    <p:sldId id="292" r:id="rId38"/>
    <p:sldId id="294" r:id="rId39"/>
    <p:sldId id="374" r:id="rId40"/>
    <p:sldId id="295" r:id="rId41"/>
    <p:sldId id="376" r:id="rId42"/>
    <p:sldId id="375" r:id="rId43"/>
    <p:sldId id="291" r:id="rId44"/>
    <p:sldId id="290" r:id="rId45"/>
    <p:sldId id="296" r:id="rId46"/>
    <p:sldId id="297" r:id="rId47"/>
    <p:sldId id="289" r:id="rId48"/>
    <p:sldId id="288" r:id="rId49"/>
    <p:sldId id="299" r:id="rId50"/>
    <p:sldId id="301" r:id="rId51"/>
    <p:sldId id="378" r:id="rId52"/>
    <p:sldId id="300" r:id="rId53"/>
    <p:sldId id="302" r:id="rId54"/>
    <p:sldId id="304" r:id="rId55"/>
    <p:sldId id="309" r:id="rId56"/>
    <p:sldId id="310" r:id="rId57"/>
    <p:sldId id="308" r:id="rId58"/>
    <p:sldId id="306" r:id="rId59"/>
    <p:sldId id="305" r:id="rId60"/>
    <p:sldId id="311" r:id="rId61"/>
    <p:sldId id="313" r:id="rId62"/>
    <p:sldId id="314" r:id="rId63"/>
    <p:sldId id="307" r:id="rId64"/>
    <p:sldId id="315" r:id="rId65"/>
    <p:sldId id="317" r:id="rId66"/>
    <p:sldId id="316" r:id="rId67"/>
    <p:sldId id="312" r:id="rId68"/>
    <p:sldId id="393" r:id="rId69"/>
    <p:sldId id="318" r:id="rId70"/>
    <p:sldId id="319" r:id="rId71"/>
    <p:sldId id="394" r:id="rId72"/>
    <p:sldId id="321" r:id="rId73"/>
    <p:sldId id="377" r:id="rId74"/>
    <p:sldId id="391" r:id="rId75"/>
    <p:sldId id="390" r:id="rId76"/>
    <p:sldId id="392" r:id="rId77"/>
    <p:sldId id="320" r:id="rId78"/>
    <p:sldId id="323" r:id="rId79"/>
    <p:sldId id="325" r:id="rId80"/>
    <p:sldId id="322" r:id="rId81"/>
    <p:sldId id="395" r:id="rId82"/>
    <p:sldId id="326" r:id="rId83"/>
    <p:sldId id="324" r:id="rId84"/>
    <p:sldId id="330" r:id="rId85"/>
    <p:sldId id="331" r:id="rId86"/>
    <p:sldId id="328" r:id="rId87"/>
    <p:sldId id="396" r:id="rId88"/>
    <p:sldId id="327" r:id="rId89"/>
    <p:sldId id="332" r:id="rId90"/>
    <p:sldId id="338" r:id="rId91"/>
    <p:sldId id="397" r:id="rId92"/>
    <p:sldId id="337" r:id="rId93"/>
    <p:sldId id="398" r:id="rId94"/>
    <p:sldId id="336" r:id="rId95"/>
    <p:sldId id="335" r:id="rId96"/>
    <p:sldId id="340" r:id="rId97"/>
    <p:sldId id="343" r:id="rId98"/>
    <p:sldId id="344" r:id="rId99"/>
    <p:sldId id="342" r:id="rId100"/>
    <p:sldId id="341" r:id="rId101"/>
    <p:sldId id="399" r:id="rId102"/>
    <p:sldId id="339" r:id="rId103"/>
    <p:sldId id="333" r:id="rId104"/>
    <p:sldId id="345" r:id="rId105"/>
    <p:sldId id="363" r:id="rId106"/>
    <p:sldId id="346" r:id="rId107"/>
    <p:sldId id="365" r:id="rId108"/>
    <p:sldId id="347" r:id="rId109"/>
    <p:sldId id="348" r:id="rId110"/>
    <p:sldId id="353" r:id="rId111"/>
    <p:sldId id="349" r:id="rId112"/>
    <p:sldId id="350" r:id="rId113"/>
    <p:sldId id="351" r:id="rId114"/>
    <p:sldId id="352" r:id="rId115"/>
    <p:sldId id="354" r:id="rId116"/>
    <p:sldId id="355" r:id="rId117"/>
    <p:sldId id="356" r:id="rId118"/>
    <p:sldId id="357" r:id="rId119"/>
    <p:sldId id="358" r:id="rId120"/>
    <p:sldId id="359" r:id="rId121"/>
    <p:sldId id="360" r:id="rId122"/>
    <p:sldId id="361" r:id="rId123"/>
    <p:sldId id="362" r:id="rId124"/>
    <p:sldId id="303" r:id="rId125"/>
    <p:sldId id="379" r:id="rId126"/>
    <p:sldId id="380" r:id="rId127"/>
    <p:sldId id="382" r:id="rId128"/>
    <p:sldId id="381" r:id="rId129"/>
    <p:sldId id="383" r:id="rId130"/>
    <p:sldId id="384" r:id="rId131"/>
    <p:sldId id="385" r:id="rId132"/>
    <p:sldId id="387" r:id="rId133"/>
    <p:sldId id="388" r:id="rId134"/>
    <p:sldId id="389" r:id="rId135"/>
    <p:sldId id="401" r:id="rId136"/>
    <p:sldId id="402" r:id="rId137"/>
    <p:sldId id="406" r:id="rId138"/>
    <p:sldId id="404" r:id="rId139"/>
    <p:sldId id="405" r:id="rId140"/>
    <p:sldId id="420" r:id="rId141"/>
    <p:sldId id="386" r:id="rId14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CCFF33"/>
    <a:srgbClr val="0033CC"/>
    <a:srgbClr val="371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74" autoAdjust="0"/>
    <p:restoredTop sz="95343" autoAdjust="0"/>
  </p:normalViewPr>
  <p:slideViewPr>
    <p:cSldViewPr>
      <p:cViewPr varScale="1">
        <p:scale>
          <a:sx n="95" d="100"/>
          <a:sy n="95" d="100"/>
        </p:scale>
        <p:origin x="-2136" y="-73"/>
      </p:cViewPr>
      <p:guideLst>
        <p:guide orient="horz" pos="2160"/>
        <p:guide pos="2880"/>
      </p:guideLst>
    </p:cSldViewPr>
  </p:slideViewPr>
  <p:notesTextViewPr>
    <p:cViewPr>
      <p:scale>
        <a:sx n="1" d="1"/>
        <a:sy n="1" d="1"/>
      </p:scale>
      <p:origin x="0" y="0"/>
    </p:cViewPr>
  </p:notesTextViewPr>
  <p:sorterViewPr>
    <p:cViewPr>
      <p:scale>
        <a:sx n="100" d="100"/>
        <a:sy n="100" d="100"/>
      </p:scale>
      <p:origin x="0" y="649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ABFF85-BC77-4077-8577-99BE8422CDD4}" type="datetimeFigureOut">
              <a:rPr lang="tr-TR" smtClean="0"/>
              <a:t>24.09.2019</a:t>
            </a:fld>
            <a:endParaRPr lang="tr-TR" dirty="0"/>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DB7817-1BF3-49AC-B15C-C8948E33B697}" type="slidenum">
              <a:rPr lang="tr-TR" smtClean="0"/>
              <a:t>‹#›</a:t>
            </a:fld>
            <a:endParaRPr lang="tr-TR" dirty="0"/>
          </a:p>
        </p:txBody>
      </p:sp>
    </p:spTree>
    <p:extLst>
      <p:ext uri="{BB962C8B-B14F-4D97-AF65-F5344CB8AC3E}">
        <p14:creationId xmlns:p14="http://schemas.microsoft.com/office/powerpoint/2010/main" val="228588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FINA ve LEN hakkında</a:t>
            </a:r>
            <a:r>
              <a:rPr lang="tr-TR" baseline="0" dirty="0" smtClean="0"/>
              <a:t> kısa bilgilendirme yap.</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11</a:t>
            </a:fld>
            <a:endParaRPr lang="tr-TR" dirty="0"/>
          </a:p>
        </p:txBody>
      </p:sp>
    </p:spTree>
    <p:extLst>
      <p:ext uri="{BB962C8B-B14F-4D97-AF65-F5344CB8AC3E}">
        <p14:creationId xmlns:p14="http://schemas.microsoft.com/office/powerpoint/2010/main" val="124796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Karışık bayrak filmi var.</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89</a:t>
            </a:fld>
            <a:endParaRPr lang="tr-TR" dirty="0"/>
          </a:p>
        </p:txBody>
      </p:sp>
    </p:spTree>
    <p:extLst>
      <p:ext uri="{BB962C8B-B14F-4D97-AF65-F5344CB8AC3E}">
        <p14:creationId xmlns:p14="http://schemas.microsoft.com/office/powerpoint/2010/main" val="184257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Vakit hakemleri FINA</a:t>
            </a:r>
            <a:r>
              <a:rPr lang="tr-TR" baseline="0" dirty="0" smtClean="0"/>
              <a:t> kurallarında Dönüş olarak ta isimlendirilir Ülkemizde ise vakit hakemi adı ile de anılır.</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12</a:t>
            </a:fld>
            <a:endParaRPr lang="tr-TR" dirty="0"/>
          </a:p>
        </p:txBody>
      </p:sp>
    </p:spTree>
    <p:extLst>
      <p:ext uri="{BB962C8B-B14F-4D97-AF65-F5344CB8AC3E}">
        <p14:creationId xmlns:p14="http://schemas.microsoft.com/office/powerpoint/2010/main" val="97216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Kolunu yüzülecek yöne doğru uzatır ifadesinin</a:t>
            </a:r>
            <a:r>
              <a:rPr lang="tr-TR" baseline="0" dirty="0" smtClean="0"/>
              <a:t> aslında kuralda yazmadığını, Ancak ülkemizde yerleşik olarak uygulandığını açıkla.</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22</a:t>
            </a:fld>
            <a:endParaRPr lang="tr-TR" dirty="0"/>
          </a:p>
        </p:txBody>
      </p:sp>
    </p:spTree>
    <p:extLst>
      <p:ext uri="{BB962C8B-B14F-4D97-AF65-F5344CB8AC3E}">
        <p14:creationId xmlns:p14="http://schemas.microsoft.com/office/powerpoint/2010/main" val="308166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Çıkış tarafı dönüş (vakit)</a:t>
            </a:r>
            <a:r>
              <a:rPr lang="tr-TR" baseline="0" dirty="0" smtClean="0"/>
              <a:t> hakemlerinin görevlerinde anlat.</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38</a:t>
            </a:fld>
            <a:endParaRPr lang="tr-TR" dirty="0"/>
          </a:p>
        </p:txBody>
      </p:sp>
    </p:spTree>
    <p:extLst>
      <p:ext uri="{BB962C8B-B14F-4D97-AF65-F5344CB8AC3E}">
        <p14:creationId xmlns:p14="http://schemas.microsoft.com/office/powerpoint/2010/main" val="2428646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Seri</a:t>
            </a:r>
            <a:r>
              <a:rPr lang="tr-TR" baseline="0" dirty="0" smtClean="0"/>
              <a:t> başlangıçlarında Başhakem tarafından çalınan kısa hazırlık düdükleri sırasında kronometreler de sıfırlanır.</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44</a:t>
            </a:fld>
            <a:endParaRPr lang="tr-TR" dirty="0"/>
          </a:p>
        </p:txBody>
      </p:sp>
    </p:spTree>
    <p:extLst>
      <p:ext uri="{BB962C8B-B14F-4D97-AF65-F5344CB8AC3E}">
        <p14:creationId xmlns:p14="http://schemas.microsoft.com/office/powerpoint/2010/main" val="497014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Derece belirtmeme durumuna, No time=derece</a:t>
            </a:r>
            <a:r>
              <a:rPr lang="tr-TR" baseline="0" dirty="0" smtClean="0"/>
              <a:t> yok</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51</a:t>
            </a:fld>
            <a:endParaRPr lang="tr-TR" dirty="0"/>
          </a:p>
        </p:txBody>
      </p:sp>
    </p:spTree>
    <p:extLst>
      <p:ext uri="{BB962C8B-B14F-4D97-AF65-F5344CB8AC3E}">
        <p14:creationId xmlns:p14="http://schemas.microsoft.com/office/powerpoint/2010/main" val="385167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61</a:t>
            </a:fld>
            <a:endParaRPr lang="tr-TR" dirty="0"/>
          </a:p>
        </p:txBody>
      </p:sp>
    </p:spTree>
    <p:extLst>
      <p:ext uri="{BB962C8B-B14F-4D97-AF65-F5344CB8AC3E}">
        <p14:creationId xmlns:p14="http://schemas.microsoft.com/office/powerpoint/2010/main" val="147028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İkinci</a:t>
            </a:r>
            <a:r>
              <a:rPr lang="tr-TR" baseline="0" dirty="0" smtClean="0"/>
              <a:t> düdük tüm sporcuların suya </a:t>
            </a:r>
            <a:r>
              <a:rPr lang="tr-TR" baseline="0" dirty="0" err="1" smtClean="0"/>
              <a:t>atlamısından</a:t>
            </a:r>
            <a:r>
              <a:rPr lang="tr-TR" baseline="0" dirty="0" smtClean="0"/>
              <a:t> (girmesinden) sonra çalınması uygundur.</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62</a:t>
            </a:fld>
            <a:endParaRPr lang="tr-TR" dirty="0"/>
          </a:p>
        </p:txBody>
      </p:sp>
    </p:spTree>
    <p:extLst>
      <p:ext uri="{BB962C8B-B14F-4D97-AF65-F5344CB8AC3E}">
        <p14:creationId xmlns:p14="http://schemas.microsoft.com/office/powerpoint/2010/main" val="267252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nokta, yani en fazla 15. metrede baş suyu kesmelidir.</a:t>
            </a:r>
            <a:endParaRPr lang="tr-TR" dirty="0"/>
          </a:p>
        </p:txBody>
      </p:sp>
      <p:sp>
        <p:nvSpPr>
          <p:cNvPr id="4" name="Slayt Numarası Yer Tutucusu 3"/>
          <p:cNvSpPr>
            <a:spLocks noGrp="1"/>
          </p:cNvSpPr>
          <p:nvPr>
            <p:ph type="sldNum" sz="quarter" idx="10"/>
          </p:nvPr>
        </p:nvSpPr>
        <p:spPr/>
        <p:txBody>
          <a:bodyPr/>
          <a:lstStyle/>
          <a:p>
            <a:fld id="{74DB7817-1BF3-49AC-B15C-C8948E33B697}" type="slidenum">
              <a:rPr lang="tr-TR" smtClean="0"/>
              <a:t>67</a:t>
            </a:fld>
            <a:endParaRPr lang="tr-TR" dirty="0"/>
          </a:p>
        </p:txBody>
      </p:sp>
    </p:spTree>
    <p:extLst>
      <p:ext uri="{BB962C8B-B14F-4D97-AF65-F5344CB8AC3E}">
        <p14:creationId xmlns:p14="http://schemas.microsoft.com/office/powerpoint/2010/main" val="49107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bg>
      <p:bgPr>
        <a:solidFill>
          <a:srgbClr val="0033CC"/>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hasCustomPrompt="1"/>
          </p:nvPr>
        </p:nvSpPr>
        <p:spPr>
          <a:xfrm>
            <a:off x="1484490" y="2276872"/>
            <a:ext cx="6400800" cy="1752600"/>
          </a:xfrm>
          <a:solidFill>
            <a:schemeClr val="bg1"/>
          </a:solidFill>
        </p:spPr>
        <p:txBody>
          <a:bodyPr/>
          <a:lstStyle>
            <a:lvl1pPr marL="0" indent="0" algn="ctr">
              <a:buNone/>
              <a:defRPr b="1" cap="none" spc="0" baseline="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smtClean="0"/>
              <a:t>Bu Sunu Türkiye Yüzme Federasyonu Merkez Hakem Kurulu-Eğitim Eğitim Kurulu Tarafından Hazırlanmıştır.</a:t>
            </a:r>
          </a:p>
          <a:p>
            <a:endParaRPr lang="tr-TR" dirty="0"/>
          </a:p>
        </p:txBody>
      </p:sp>
      <p:sp>
        <p:nvSpPr>
          <p:cNvPr id="8" name="Dikdörtgen 7"/>
          <p:cNvSpPr/>
          <p:nvPr userDrawn="1"/>
        </p:nvSpPr>
        <p:spPr>
          <a:xfrm>
            <a:off x="0" y="42819"/>
            <a:ext cx="9108504" cy="1323439"/>
          </a:xfrm>
          <a:prstGeom prst="rect">
            <a:avLst/>
          </a:prstGeom>
          <a:solidFill>
            <a:srgbClr val="00B0F0">
              <a:alpha val="72000"/>
            </a:srgbClr>
          </a:solidFill>
          <a:ln>
            <a:solidFill>
              <a:srgbClr val="FF0000"/>
            </a:solidFill>
          </a:ln>
        </p:spPr>
        <p:txBody>
          <a:bodyPr wrap="square" lIns="91440" tIns="45720" rIns="91440" bIns="45720">
            <a:spAutoFit/>
          </a:bodyPr>
          <a:lstStyle/>
          <a:p>
            <a:pPr algn="ctr"/>
            <a:r>
              <a:rPr lang="tr-T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Türkiye Yüzme Federasyonu</a:t>
            </a:r>
            <a:br>
              <a:rPr lang="tr-T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tr-T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Yüzme Hakem Kursu</a:t>
            </a:r>
            <a:endParaRPr lang="tr-T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AutoShape 2" descr="yüzme federasyonu logo ile ilgili görsel sonucu"/>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pic>
        <p:nvPicPr>
          <p:cNvPr id="1029"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3536" y="14841"/>
            <a:ext cx="1070464" cy="13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a:extLst>
              <a:ext uri="{BEBA8EAE-BF5A-486C-A8C5-ECC9F3942E4B}">
                <a14:imgProps xmlns:a14="http://schemas.microsoft.com/office/drawing/2010/main">
                  <a14:imgLayer r:embed="rId4">
                    <a14:imgEffect>
                      <a14:sharpenSoften amount="47000"/>
                    </a14:imgEffect>
                  </a14:imgLayer>
                </a14:imgProps>
              </a:ext>
              <a:ext uri="{28A0092B-C50C-407E-A947-70E740481C1C}">
                <a14:useLocalDpi xmlns:a14="http://schemas.microsoft.com/office/drawing/2010/main" val="0"/>
              </a:ext>
            </a:extLst>
          </a:blip>
          <a:srcRect/>
          <a:stretch>
            <a:fillRect/>
          </a:stretch>
        </p:blipFill>
        <p:spPr bwMode="auto">
          <a:xfrm>
            <a:off x="0" y="28830"/>
            <a:ext cx="1335033" cy="1323440"/>
          </a:xfrm>
          <a:prstGeom prst="rect">
            <a:avLst/>
          </a:prstGeom>
          <a:solidFill>
            <a:srgbClr val="371EEE"/>
          </a:solidFill>
          <a:ln>
            <a:noFill/>
          </a:ln>
          <a:effectLst/>
        </p:spPr>
      </p:pic>
      <p:sp>
        <p:nvSpPr>
          <p:cNvPr id="5" name="Altbilgi Yer Tutucusu 4"/>
          <p:cNvSpPr>
            <a:spLocks noGrp="1"/>
          </p:cNvSpPr>
          <p:nvPr>
            <p:ph type="ftr" sz="quarter" idx="11"/>
          </p:nvPr>
        </p:nvSpPr>
        <p:spPr>
          <a:solidFill>
            <a:srgbClr val="FF3300"/>
          </a:solidFill>
        </p:spPr>
        <p:txBody>
          <a:bodyPr/>
          <a:lstStyle>
            <a:lvl1pPr>
              <a:defRPr sz="2800">
                <a:solidFill>
                  <a:schemeClr val="bg1"/>
                </a:solidFill>
              </a:defRPr>
            </a:lvl1pPr>
          </a:lstStyle>
          <a:p>
            <a:r>
              <a:rPr lang="tr-TR" dirty="0" smtClean="0"/>
              <a:t>ANKARA-2017</a:t>
            </a:r>
            <a:endParaRPr lang="tr-TR" dirty="0"/>
          </a:p>
        </p:txBody>
      </p:sp>
    </p:spTree>
    <p:extLst>
      <p:ext uri="{BB962C8B-B14F-4D97-AF65-F5344CB8AC3E}">
        <p14:creationId xmlns:p14="http://schemas.microsoft.com/office/powerpoint/2010/main" val="20033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t>1</a:t>
            </a:r>
            <a:endParaRPr lang="tr-TR" dirty="0"/>
          </a:p>
        </p:txBody>
      </p:sp>
      <p:sp>
        <p:nvSpPr>
          <p:cNvPr id="6" name="Altbilgi Yer Tutucusu 5"/>
          <p:cNvSpPr>
            <a:spLocks noGrp="1"/>
          </p:cNvSpPr>
          <p:nvPr>
            <p:ph type="ftr" sz="quarter" idx="11"/>
          </p:nvPr>
        </p:nvSpPr>
        <p:spPr/>
        <p:txBody>
          <a:bodyPr/>
          <a:lstStyle/>
          <a:p>
            <a:r>
              <a:rPr lang="tr-TR" dirty="0" smtClean="0"/>
              <a:t>ANKARA-2017</a:t>
            </a:r>
            <a:endParaRPr lang="tr-TR" dirty="0"/>
          </a:p>
        </p:txBody>
      </p:sp>
      <p:sp>
        <p:nvSpPr>
          <p:cNvPr id="7" name="Slayt Numarası Yer Tutucusu 6"/>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170563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dirty="0" smtClean="0"/>
              <a:t>1</a:t>
            </a:r>
            <a:endParaRPr lang="tr-TR" dirty="0"/>
          </a:p>
        </p:txBody>
      </p:sp>
      <p:sp>
        <p:nvSpPr>
          <p:cNvPr id="5" name="Altbilgi Yer Tutucusu 4"/>
          <p:cNvSpPr>
            <a:spLocks noGrp="1"/>
          </p:cNvSpPr>
          <p:nvPr>
            <p:ph type="ftr" sz="quarter" idx="11"/>
          </p:nvPr>
        </p:nvSpPr>
        <p:spPr/>
        <p:txBody>
          <a:bodyPr/>
          <a:lstStyle/>
          <a:p>
            <a:r>
              <a:rPr lang="tr-TR" dirty="0" smtClean="0"/>
              <a:t>ANKARA-2017</a:t>
            </a:r>
            <a:endParaRPr lang="tr-TR" dirty="0"/>
          </a:p>
        </p:txBody>
      </p:sp>
      <p:sp>
        <p:nvSpPr>
          <p:cNvPr id="6" name="Slayt Numarası Yer Tutucusu 5"/>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353485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dirty="0" smtClean="0"/>
              <a:t>1</a:t>
            </a:r>
            <a:endParaRPr lang="tr-TR" dirty="0"/>
          </a:p>
        </p:txBody>
      </p:sp>
      <p:sp>
        <p:nvSpPr>
          <p:cNvPr id="5" name="Altbilgi Yer Tutucusu 4"/>
          <p:cNvSpPr>
            <a:spLocks noGrp="1"/>
          </p:cNvSpPr>
          <p:nvPr>
            <p:ph type="ftr" sz="quarter" idx="11"/>
          </p:nvPr>
        </p:nvSpPr>
        <p:spPr/>
        <p:txBody>
          <a:bodyPr/>
          <a:lstStyle/>
          <a:p>
            <a:r>
              <a:rPr lang="tr-TR" dirty="0" smtClean="0"/>
              <a:t>ANKARA-2017</a:t>
            </a:r>
            <a:endParaRPr lang="tr-TR" dirty="0"/>
          </a:p>
        </p:txBody>
      </p:sp>
      <p:sp>
        <p:nvSpPr>
          <p:cNvPr id="6" name="Slayt Numarası Yer Tutucusu 5"/>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2352680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7C939B26-E226-4C2A-9E9A-F8D5D9B51A7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smtClean="0"/>
              <a:t>Asıl başlık stili için tıklatın</a:t>
            </a:r>
            <a:endParaRPr lang="en-US" dirty="0"/>
          </a:p>
        </p:txBody>
      </p:sp>
    </p:spTree>
    <p:extLst>
      <p:ext uri="{BB962C8B-B14F-4D97-AF65-F5344CB8AC3E}">
        <p14:creationId xmlns:p14="http://schemas.microsoft.com/office/powerpoint/2010/main" val="39649840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61F08-8F85-4165-8AC3-430BF83DA8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20184384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DA84DE9-8E84-4EF0-9D4F-9344FC1925E9}"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849828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0CE6AB-77EE-4D71-AA99-CE1225F38721}"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15871342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smtClean="0"/>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01B23F9-F4D0-4139-AC80-9D5E0A48BF6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tr-TR"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20532505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B60B75D-A998-4E2A-A354-FB10D934BC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tr-TR"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41202778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40E28-4981-4716-B172-4CF9B0542FC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tr-TR"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39780667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r>
              <a:rPr lang="tr-TR" dirty="0" smtClean="0"/>
              <a:t>1</a:t>
            </a:r>
            <a:endParaRPr lang="tr-TR" dirty="0"/>
          </a:p>
        </p:txBody>
      </p:sp>
      <p:sp>
        <p:nvSpPr>
          <p:cNvPr id="4" name="Altbilgi Yer Tutucusu 3"/>
          <p:cNvSpPr>
            <a:spLocks noGrp="1"/>
          </p:cNvSpPr>
          <p:nvPr>
            <p:ph type="ftr" sz="quarter" idx="11"/>
          </p:nvPr>
        </p:nvSpPr>
        <p:spPr/>
        <p:txBody>
          <a:bodyPr/>
          <a:lstStyle/>
          <a:p>
            <a:r>
              <a:rPr lang="tr-TR" dirty="0" smtClean="0"/>
              <a:t>ANKARA-2017</a:t>
            </a:r>
            <a:endParaRPr lang="tr-TR" dirty="0"/>
          </a:p>
        </p:txBody>
      </p:sp>
      <p:sp>
        <p:nvSpPr>
          <p:cNvPr id="5" name="Slayt Numarası Yer Tutucusu 4"/>
          <p:cNvSpPr>
            <a:spLocks noGrp="1"/>
          </p:cNvSpPr>
          <p:nvPr>
            <p:ph type="sldNum" sz="quarter" idx="12"/>
          </p:nvPr>
        </p:nvSpPr>
        <p:spPr/>
        <p:txBody>
          <a:bodyPr/>
          <a:lstStyle/>
          <a:p>
            <a:r>
              <a:rPr lang="tr-TR" dirty="0" smtClean="0"/>
              <a:t>1</a:t>
            </a:r>
            <a:endParaRPr lang="tr-TR" dirty="0"/>
          </a:p>
        </p:txBody>
      </p:sp>
    </p:spTree>
    <p:extLst>
      <p:ext uri="{BB962C8B-B14F-4D97-AF65-F5344CB8AC3E}">
        <p14:creationId xmlns:p14="http://schemas.microsoft.com/office/powerpoint/2010/main" val="2755789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2A27B02-A3D7-4515-BE9A-CC7836E7355D}"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35896502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970C3A-39A8-4953-8E61-1AA75CBF5C4B}"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smtClean="0"/>
              <a:t>Asıl başlık stili için tıklatın</a:t>
            </a:r>
            <a:endParaRPr lang="en-US" dirty="0"/>
          </a:p>
        </p:txBody>
      </p:sp>
    </p:spTree>
    <p:extLst>
      <p:ext uri="{BB962C8B-B14F-4D97-AF65-F5344CB8AC3E}">
        <p14:creationId xmlns:p14="http://schemas.microsoft.com/office/powerpoint/2010/main" val="1374828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0F9BDCE3-1416-49FF-A450-4AD2D7CA015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1098118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F0CDD8F-2E6C-46B9-93B5-73B34CBD4EAA}"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222135654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7C939B26-E226-4C2A-9E9A-F8D5D9B51A7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smtClean="0"/>
              <a:t>Asıl başlık stili için tıklatın</a:t>
            </a:r>
            <a:endParaRPr lang="en-US" dirty="0"/>
          </a:p>
        </p:txBody>
      </p:sp>
    </p:spTree>
    <p:extLst>
      <p:ext uri="{BB962C8B-B14F-4D97-AF65-F5344CB8AC3E}">
        <p14:creationId xmlns:p14="http://schemas.microsoft.com/office/powerpoint/2010/main" val="3728518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61F08-8F85-4165-8AC3-430BF83DA8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8591896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DA84DE9-8E84-4EF0-9D4F-9344FC1925E9}"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351786845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0CE6AB-77EE-4D71-AA99-CE1225F38721}"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119777462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smtClean="0"/>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01B23F9-F4D0-4139-AC80-9D5E0A48BF6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tr-TR"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252836193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B60B75D-A998-4E2A-A354-FB10D934BC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tr-TR"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8950900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dirty="0" smtClean="0"/>
              <a:t>1</a:t>
            </a:r>
            <a:endParaRPr lang="tr-TR" dirty="0"/>
          </a:p>
        </p:txBody>
      </p:sp>
      <p:sp>
        <p:nvSpPr>
          <p:cNvPr id="5" name="Altbilgi Yer Tutucusu 4"/>
          <p:cNvSpPr>
            <a:spLocks noGrp="1"/>
          </p:cNvSpPr>
          <p:nvPr>
            <p:ph type="ftr" sz="quarter" idx="11"/>
          </p:nvPr>
        </p:nvSpPr>
        <p:spPr/>
        <p:txBody>
          <a:bodyPr/>
          <a:lstStyle/>
          <a:p>
            <a:r>
              <a:rPr lang="tr-TR" dirty="0" smtClean="0"/>
              <a:t>ANKARA-2017</a:t>
            </a:r>
            <a:endParaRPr lang="tr-TR" dirty="0"/>
          </a:p>
        </p:txBody>
      </p:sp>
      <p:sp>
        <p:nvSpPr>
          <p:cNvPr id="6" name="Slayt Numarası Yer Tutucusu 5"/>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3077515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40E28-4981-4716-B172-4CF9B0542FC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tr-TR"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20738927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2A27B02-A3D7-4515-BE9A-CC7836E7355D}"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34792182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970C3A-39A8-4953-8E61-1AA75CBF5C4B}"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smtClean="0"/>
              <a:t>Asıl başlık stili için tıklatın</a:t>
            </a:r>
            <a:endParaRPr lang="en-US" dirty="0"/>
          </a:p>
        </p:txBody>
      </p:sp>
    </p:spTree>
    <p:extLst>
      <p:ext uri="{BB962C8B-B14F-4D97-AF65-F5344CB8AC3E}">
        <p14:creationId xmlns:p14="http://schemas.microsoft.com/office/powerpoint/2010/main" val="224307971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0F9BDCE3-1416-49FF-A450-4AD2D7CA015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97811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F0CDD8F-2E6C-46B9-93B5-73B34CBD4EAA}"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5030053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7C939B26-E226-4C2A-9E9A-F8D5D9B51A7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smtClean="0"/>
              <a:t>Asıl başlık stili için tıklatın</a:t>
            </a:r>
            <a:endParaRPr lang="en-US" dirty="0"/>
          </a:p>
        </p:txBody>
      </p:sp>
    </p:spTree>
    <p:extLst>
      <p:ext uri="{BB962C8B-B14F-4D97-AF65-F5344CB8AC3E}">
        <p14:creationId xmlns:p14="http://schemas.microsoft.com/office/powerpoint/2010/main" val="47762407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61F08-8F85-4165-8AC3-430BF83DA8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332786838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DA84DE9-8E84-4EF0-9D4F-9344FC1925E9}"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202206984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0CE6AB-77EE-4D71-AA99-CE1225F38721}"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202335891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smtClean="0"/>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01B23F9-F4D0-4139-AC80-9D5E0A48BF6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tr-TR"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11414170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r>
              <a:rPr lang="tr-TR" dirty="0" smtClean="0"/>
              <a:t>1</a:t>
            </a:r>
            <a:endParaRPr lang="tr-TR" dirty="0"/>
          </a:p>
        </p:txBody>
      </p:sp>
      <p:sp>
        <p:nvSpPr>
          <p:cNvPr id="5" name="Altbilgi Yer Tutucusu 4"/>
          <p:cNvSpPr>
            <a:spLocks noGrp="1"/>
          </p:cNvSpPr>
          <p:nvPr>
            <p:ph type="ftr" sz="quarter" idx="11"/>
          </p:nvPr>
        </p:nvSpPr>
        <p:spPr/>
        <p:txBody>
          <a:bodyPr/>
          <a:lstStyle/>
          <a:p>
            <a:r>
              <a:rPr lang="tr-TR" dirty="0" smtClean="0"/>
              <a:t>ANKARA-2017</a:t>
            </a:r>
            <a:endParaRPr lang="tr-TR" dirty="0"/>
          </a:p>
        </p:txBody>
      </p:sp>
      <p:sp>
        <p:nvSpPr>
          <p:cNvPr id="6" name="Slayt Numarası Yer Tutucusu 5"/>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3334016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B60B75D-A998-4E2A-A354-FB10D934BCF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tr-TR"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274695206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40E28-4981-4716-B172-4CF9B0542FCF}"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tr-TR"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8904669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2A27B02-A3D7-4515-BE9A-CC7836E7355D}"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41332601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970C3A-39A8-4953-8E61-1AA75CBF5C4B}"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tr-TR"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smtClean="0"/>
              <a:t>Asıl başlık stili için tıklatın</a:t>
            </a:r>
            <a:endParaRPr lang="en-US" dirty="0"/>
          </a:p>
        </p:txBody>
      </p:sp>
    </p:spTree>
    <p:extLst>
      <p:ext uri="{BB962C8B-B14F-4D97-AF65-F5344CB8AC3E}">
        <p14:creationId xmlns:p14="http://schemas.microsoft.com/office/powerpoint/2010/main" val="364268131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0F9BDCE3-1416-49FF-A450-4AD2D7CA015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115741746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F0CDD8F-2E6C-46B9-93B5-73B34CBD4EAA}"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tr-TR"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22892282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r>
              <a:rPr lang="tr-TR" dirty="0" smtClean="0"/>
              <a:t>1</a:t>
            </a:r>
            <a:endParaRPr lang="tr-TR" dirty="0"/>
          </a:p>
        </p:txBody>
      </p:sp>
      <p:sp>
        <p:nvSpPr>
          <p:cNvPr id="6" name="Altbilgi Yer Tutucusu 5"/>
          <p:cNvSpPr>
            <a:spLocks noGrp="1"/>
          </p:cNvSpPr>
          <p:nvPr>
            <p:ph type="ftr" sz="quarter" idx="11"/>
          </p:nvPr>
        </p:nvSpPr>
        <p:spPr/>
        <p:txBody>
          <a:bodyPr/>
          <a:lstStyle/>
          <a:p>
            <a:r>
              <a:rPr lang="tr-TR" dirty="0" smtClean="0"/>
              <a:t>ANKARA-2017</a:t>
            </a:r>
            <a:endParaRPr lang="tr-TR" dirty="0"/>
          </a:p>
        </p:txBody>
      </p:sp>
      <p:sp>
        <p:nvSpPr>
          <p:cNvPr id="7" name="Slayt Numarası Yer Tutucusu 6"/>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2118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r>
              <a:rPr lang="tr-TR" dirty="0" smtClean="0"/>
              <a:t>1</a:t>
            </a:r>
            <a:endParaRPr lang="tr-TR" dirty="0"/>
          </a:p>
        </p:txBody>
      </p:sp>
      <p:sp>
        <p:nvSpPr>
          <p:cNvPr id="8" name="Altbilgi Yer Tutucusu 7"/>
          <p:cNvSpPr>
            <a:spLocks noGrp="1"/>
          </p:cNvSpPr>
          <p:nvPr>
            <p:ph type="ftr" sz="quarter" idx="11"/>
          </p:nvPr>
        </p:nvSpPr>
        <p:spPr/>
        <p:txBody>
          <a:bodyPr/>
          <a:lstStyle/>
          <a:p>
            <a:r>
              <a:rPr lang="tr-TR" dirty="0" smtClean="0"/>
              <a:t>ANKARA-2017</a:t>
            </a:r>
            <a:endParaRPr lang="tr-TR" dirty="0"/>
          </a:p>
        </p:txBody>
      </p:sp>
      <p:sp>
        <p:nvSpPr>
          <p:cNvPr id="9" name="Slayt Numarası Yer Tutucusu 8"/>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187361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r>
              <a:rPr lang="tr-TR" dirty="0" smtClean="0"/>
              <a:t>1</a:t>
            </a:r>
            <a:endParaRPr lang="tr-TR" dirty="0"/>
          </a:p>
        </p:txBody>
      </p:sp>
      <p:sp>
        <p:nvSpPr>
          <p:cNvPr id="4" name="Altbilgi Yer Tutucusu 3"/>
          <p:cNvSpPr>
            <a:spLocks noGrp="1"/>
          </p:cNvSpPr>
          <p:nvPr>
            <p:ph type="ftr" sz="quarter" idx="11"/>
          </p:nvPr>
        </p:nvSpPr>
        <p:spPr/>
        <p:txBody>
          <a:bodyPr/>
          <a:lstStyle/>
          <a:p>
            <a:r>
              <a:rPr lang="tr-TR" dirty="0" smtClean="0"/>
              <a:t>ANKARA-2017</a:t>
            </a:r>
            <a:endParaRPr lang="tr-TR" dirty="0"/>
          </a:p>
        </p:txBody>
      </p:sp>
      <p:sp>
        <p:nvSpPr>
          <p:cNvPr id="5" name="Slayt Numarası Yer Tutucusu 4"/>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309196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dirty="0" smtClean="0"/>
              <a:t>1</a:t>
            </a:r>
            <a:endParaRPr lang="tr-TR" dirty="0"/>
          </a:p>
        </p:txBody>
      </p:sp>
      <p:sp>
        <p:nvSpPr>
          <p:cNvPr id="3" name="Altbilgi Yer Tutucusu 2"/>
          <p:cNvSpPr>
            <a:spLocks noGrp="1"/>
          </p:cNvSpPr>
          <p:nvPr>
            <p:ph type="ftr" sz="quarter" idx="11"/>
          </p:nvPr>
        </p:nvSpPr>
        <p:spPr/>
        <p:txBody>
          <a:bodyPr/>
          <a:lstStyle/>
          <a:p>
            <a:r>
              <a:rPr lang="tr-TR" dirty="0" smtClean="0"/>
              <a:t>ANKARA-2017</a:t>
            </a:r>
            <a:endParaRPr lang="tr-TR" dirty="0"/>
          </a:p>
        </p:txBody>
      </p:sp>
      <p:sp>
        <p:nvSpPr>
          <p:cNvPr id="4" name="Slayt Numarası Yer Tutucusu 3"/>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57573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t>1</a:t>
            </a:r>
            <a:endParaRPr lang="tr-TR" dirty="0"/>
          </a:p>
        </p:txBody>
      </p:sp>
      <p:sp>
        <p:nvSpPr>
          <p:cNvPr id="6" name="Altbilgi Yer Tutucusu 5"/>
          <p:cNvSpPr>
            <a:spLocks noGrp="1"/>
          </p:cNvSpPr>
          <p:nvPr>
            <p:ph type="ftr" sz="quarter" idx="11"/>
          </p:nvPr>
        </p:nvSpPr>
        <p:spPr/>
        <p:txBody>
          <a:bodyPr/>
          <a:lstStyle/>
          <a:p>
            <a:r>
              <a:rPr lang="tr-TR" dirty="0" smtClean="0"/>
              <a:t>ANKARA-2017</a:t>
            </a:r>
            <a:endParaRPr lang="tr-TR" dirty="0"/>
          </a:p>
        </p:txBody>
      </p:sp>
      <p:sp>
        <p:nvSpPr>
          <p:cNvPr id="7" name="Slayt Numarası Yer Tutucusu 6"/>
          <p:cNvSpPr>
            <a:spLocks noGrp="1"/>
          </p:cNvSpPr>
          <p:nvPr>
            <p:ph type="sldNum" sz="quarter" idx="12"/>
          </p:nvPr>
        </p:nvSpPr>
        <p:spPr/>
        <p:txBody>
          <a:bodyPr/>
          <a:lstStyle/>
          <a:p>
            <a:fld id="{8D0D673D-17D4-4863-85C9-CDF83C77B02F}" type="slidenum">
              <a:rPr lang="tr-TR" smtClean="0"/>
              <a:t>‹#›</a:t>
            </a:fld>
            <a:endParaRPr lang="tr-TR" dirty="0"/>
          </a:p>
        </p:txBody>
      </p:sp>
    </p:spTree>
    <p:extLst>
      <p:ext uri="{BB962C8B-B14F-4D97-AF65-F5344CB8AC3E}">
        <p14:creationId xmlns:p14="http://schemas.microsoft.com/office/powerpoint/2010/main" val="144315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dirty="0" smtClean="0"/>
              <a:t>1</a:t>
            </a:r>
            <a:endParaRPr lang="tr-TR" dirty="0"/>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dirty="0" smtClean="0"/>
              <a:t>ANKARA-2017</a:t>
            </a:r>
            <a:endParaRPr lang="tr-TR" dirty="0"/>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D673D-17D4-4863-85C9-CDF83C77B02F}" type="slidenum">
              <a:rPr lang="tr-TR" smtClean="0"/>
              <a:t>‹#›</a:t>
            </a:fld>
            <a:endParaRPr lang="tr-TR" dirty="0"/>
          </a:p>
        </p:txBody>
      </p:sp>
    </p:spTree>
    <p:extLst>
      <p:ext uri="{BB962C8B-B14F-4D97-AF65-F5344CB8AC3E}">
        <p14:creationId xmlns:p14="http://schemas.microsoft.com/office/powerpoint/2010/main" val="16952317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E2880D0-38A2-455C-AAB5-854D5FFA3C35}"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19639243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hf hdr="0" ft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E2880D0-38A2-455C-AAB5-854D5FFA3C35}"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12140963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E2880D0-38A2-455C-AAB5-854D5FFA3C35}"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A02F958-9DDF-4FAA-8BFF-0F198BE09CF1}" type="slidenum">
              <a:rPr lang="tr-TR" smtClean="0">
                <a:solidFill>
                  <a:prstClr val="black">
                    <a:lumMod val="50000"/>
                    <a:lumOff val="50000"/>
                  </a:prstClr>
                </a:solidFill>
              </a:rPr>
              <a:pPr/>
              <a:t>‹#›</a:t>
            </a:fld>
            <a:endParaRPr lang="tr-TR" dirty="0">
              <a:solidFill>
                <a:prstClr val="black">
                  <a:lumMod val="50000"/>
                  <a:lumOff val="50000"/>
                </a:prstClr>
              </a:solidFill>
            </a:endParaRPr>
          </a:p>
        </p:txBody>
      </p:sp>
    </p:spTree>
    <p:extLst>
      <p:ext uri="{BB962C8B-B14F-4D97-AF65-F5344CB8AC3E}">
        <p14:creationId xmlns:p14="http://schemas.microsoft.com/office/powerpoint/2010/main" val="36589303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hdr="0" ft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tozkopran1.jpg"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embeddings/oleObject2.bin"/><Relationship Id="rId4" Type="http://schemas.openxmlformats.org/officeDocument/2006/relationships/image" Target="../media/image49.emf"/></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2.emf"/><Relationship Id="rId5" Type="http://schemas.openxmlformats.org/officeDocument/2006/relationships/oleObject" Target="../embeddings/oleObject4.bin"/><Relationship Id="rId4" Type="http://schemas.openxmlformats.org/officeDocument/2006/relationships/image" Target="../media/image51.emf"/></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3.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4.e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5.emf"/></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56.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7.emf"/></Relationships>
</file>

<file path=ppt/slides/_rels/slide13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58.emf"/></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6.png"/><Relationship Id="rId4" Type="http://schemas.microsoft.com/office/2007/relationships/hdphoto" Target="../media/hdphoto2.wdp"/></Relationships>
</file>

<file path=ppt/slides/_rels/slide1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d&#246;n&#252;&#351;1.jpg"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d&#246;n&#252;&#351;_tur%20levhas&#305;.jpg" TargetMode="External"/><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tur_zili.jpg"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Start_4.PN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start.jp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Katinka%20Hossz&#250;%20-%20World%20Record%20100m%20Backstroke%20-%202014%20FINA%20World%20Swimming%20Championships%20Doha.mp4"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ow%20to%20swim%20fast%20freestyle.%20Sprint%20front%20crawl.mp4"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BACKSTROKE%20FIX-HD.mp4"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BACKSTROKE%20FIX-HD.mp4"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hyperlink" Target="Perfect%20Backstroke%20Technique%20Starts,%20Turns%20and%20Finishes%20-%20Ethan%20Rolfe%20and%20Tay%20Zimmer.mp4"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kurba&#287;alama_3_tr_slayta.MP4"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6.emf"/></Relationships>
</file>

<file path=ppt/slides/_rels/slide80.xml.rels><?xml version="1.0" encoding="UTF-8" standalone="yes"?>
<Relationships xmlns="http://schemas.openxmlformats.org/package/2006/relationships"><Relationship Id="rId2" Type="http://schemas.openxmlformats.org/officeDocument/2006/relationships/hyperlink" Target="Breaststroke%20Turn%20Advice.mp4"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Men's%20100m%20Butterfly%20Final%20-%20Rio%202016%20Replay.mp4"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hyperlink" Target="Kelebek_slayta.MP4"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Men's%20400m%20(Kar&#305;s&#305;k%20Bayrak)%20Medley%20Final%20Fina%20World%20Championships%20Windsor%202016.mp4"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en's%20200m%20Individual%20Medley%20-%20Rio%202016%20Replay.mp4"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Learn%20to%20Tumble-turn%20with%20Elite%20Swimming%20Academy.mp4"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hyperlink" Target="bitiri&#351;.JPG"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16832"/>
            <a:ext cx="7618508" cy="297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683568" y="5013176"/>
            <a:ext cx="7618508" cy="1754326"/>
          </a:xfrm>
          <a:prstGeom prst="rect">
            <a:avLst/>
          </a:prstGeom>
          <a:noFill/>
        </p:spPr>
        <p:txBody>
          <a:bodyPr wrap="square" rtlCol="0">
            <a:spAutoFit/>
          </a:bodyPr>
          <a:lstStyle/>
          <a:p>
            <a:pPr algn="ctr"/>
            <a:r>
              <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 SUNU TÜRKİYE YÜZME FEDERASYONU </a:t>
            </a:r>
          </a:p>
          <a:p>
            <a:pPr algn="ctr"/>
            <a:r>
              <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MERKEZ HAKEM KURULU-EĞİTİM KURULU TARAFINDAN HAZIRLANMIŞTIR</a:t>
            </a:r>
          </a:p>
          <a:p>
            <a:endParaRPr lang="tr-T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tr-T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ANKARA-2019</a:t>
            </a:r>
            <a:endParaRPr lang="tr-TR" dirty="0"/>
          </a:p>
        </p:txBody>
      </p:sp>
    </p:spTree>
    <p:extLst>
      <p:ext uri="{BB962C8B-B14F-4D97-AF65-F5344CB8AC3E}">
        <p14:creationId xmlns:p14="http://schemas.microsoft.com/office/powerpoint/2010/main" val="2980327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35696" y="264758"/>
            <a:ext cx="5796136" cy="523220"/>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sp>
        <p:nvSpPr>
          <p:cNvPr id="3" name="Dikdörtgen 2"/>
          <p:cNvSpPr/>
          <p:nvPr/>
        </p:nvSpPr>
        <p:spPr>
          <a:xfrm>
            <a:off x="0" y="1268760"/>
            <a:ext cx="8964488" cy="2662605"/>
          </a:xfrm>
          <a:prstGeom prst="rect">
            <a:avLst/>
          </a:prstGeom>
        </p:spPr>
        <p:txBody>
          <a:bodyPr wrap="square">
            <a:spAutoFit/>
          </a:bodyPr>
          <a:lstStyle/>
          <a:p>
            <a:pPr algn="just"/>
            <a:r>
              <a:rPr lang="tr-TR" dirty="0" smtClean="0">
                <a:solidFill>
                  <a:prstClr val="black"/>
                </a:solidFill>
              </a:rPr>
              <a:t>•</a:t>
            </a:r>
            <a:r>
              <a:rPr lang="tr-TR" dirty="0" smtClean="0">
                <a:solidFill>
                  <a:srgbClr val="FF0000"/>
                </a:solidFill>
              </a:rPr>
              <a:t>Yarışma</a:t>
            </a:r>
            <a:r>
              <a:rPr lang="tr-TR" dirty="0" smtClean="0">
                <a:solidFill>
                  <a:prstClr val="black"/>
                </a:solidFill>
              </a:rPr>
              <a:t>– Yarışma sporcuların aynı mesafe, stil, cinsiyet ve yaş guruplarında yaptıkları müsabakalardır. Her yarışın kendisine atanmış bir numarası vardır.</a:t>
            </a:r>
          </a:p>
          <a:p>
            <a:pPr algn="just"/>
            <a:r>
              <a:rPr lang="tr-TR" dirty="0" smtClean="0">
                <a:solidFill>
                  <a:prstClr val="black"/>
                </a:solidFill>
              </a:rPr>
              <a:t>•</a:t>
            </a:r>
            <a:r>
              <a:rPr lang="tr-TR" dirty="0" smtClean="0">
                <a:solidFill>
                  <a:srgbClr val="FF0000"/>
                </a:solidFill>
              </a:rPr>
              <a:t>Seri</a:t>
            </a:r>
            <a:r>
              <a:rPr lang="tr-TR" dirty="0" smtClean="0">
                <a:solidFill>
                  <a:prstClr val="black"/>
                </a:solidFill>
              </a:rPr>
              <a:t>–Sporcuların yarışmaya giriş için verdikleri derecelere göre gruplandırılmalarına seri denir. Seriler yüzülen havuzda ki kulvar sayısına göre (6-8-10) beraber yüzecek olan sporcuları içerir.</a:t>
            </a:r>
          </a:p>
          <a:p>
            <a:pPr algn="just"/>
            <a:r>
              <a:rPr lang="tr-TR" dirty="0" smtClean="0">
                <a:solidFill>
                  <a:prstClr val="black"/>
                </a:solidFill>
              </a:rPr>
              <a:t>•</a:t>
            </a:r>
            <a:r>
              <a:rPr lang="tr-TR" dirty="0" smtClean="0">
                <a:solidFill>
                  <a:srgbClr val="FF0000"/>
                </a:solidFill>
              </a:rPr>
              <a:t>Kulvar</a:t>
            </a:r>
            <a:r>
              <a:rPr lang="tr-TR" dirty="0" smtClean="0">
                <a:solidFill>
                  <a:prstClr val="black"/>
                </a:solidFill>
              </a:rPr>
              <a:t>– Her yüzücüye bir kulvar atanır ve yüzücünün yarışı bu kulvarda başlaması ve bitirmesi gerekir. Kulvarlar 1-6 (6 kulvarlı havuz),1-8 (8 kulvarlı havuz),veya 0-9 (10 kulvarlı havuz) olarak adlandırılır ve depar taşlarının arkasından sağdan sola doğru numaralandırılır.</a:t>
            </a:r>
            <a:endParaRPr lang="tr-TR" dirty="0">
              <a:solidFill>
                <a:prstClr val="black"/>
              </a:solidFill>
            </a:endParaRPr>
          </a:p>
        </p:txBody>
      </p:sp>
      <p:sp>
        <p:nvSpPr>
          <p:cNvPr id="5" name="Dikdörtgen 4"/>
          <p:cNvSpPr/>
          <p:nvPr/>
        </p:nvSpPr>
        <p:spPr>
          <a:xfrm>
            <a:off x="0" y="3931365"/>
            <a:ext cx="9036496" cy="2585323"/>
          </a:xfrm>
          <a:prstGeom prst="rect">
            <a:avLst/>
          </a:prstGeom>
        </p:spPr>
        <p:txBody>
          <a:bodyPr wrap="square">
            <a:spAutoFit/>
          </a:bodyPr>
          <a:lstStyle/>
          <a:p>
            <a:pPr algn="just"/>
            <a:r>
              <a:rPr lang="tr-TR" dirty="0" smtClean="0">
                <a:solidFill>
                  <a:prstClr val="black"/>
                </a:solidFill>
              </a:rPr>
              <a:t>•</a:t>
            </a:r>
            <a:r>
              <a:rPr lang="tr-TR" dirty="0" smtClean="0">
                <a:solidFill>
                  <a:srgbClr val="FF0000"/>
                </a:solidFill>
              </a:rPr>
              <a:t>Manuel zamanlamalı yarış </a:t>
            </a:r>
            <a:r>
              <a:rPr lang="tr-TR" dirty="0" smtClean="0">
                <a:solidFill>
                  <a:prstClr val="black"/>
                </a:solidFill>
              </a:rPr>
              <a:t>– Sporcuların zamanını kaydetmek için sadece el kronometresi ve zaman kartlarının kullanıldığı yarışlar.</a:t>
            </a:r>
          </a:p>
          <a:p>
            <a:pPr algn="just"/>
            <a:r>
              <a:rPr lang="tr-TR" dirty="0" smtClean="0">
                <a:solidFill>
                  <a:prstClr val="black"/>
                </a:solidFill>
              </a:rPr>
              <a:t>•</a:t>
            </a:r>
            <a:r>
              <a:rPr lang="tr-TR" dirty="0" smtClean="0">
                <a:solidFill>
                  <a:srgbClr val="FF0000"/>
                </a:solidFill>
              </a:rPr>
              <a:t>Elektronik zamanlamalı yarış </a:t>
            </a:r>
            <a:r>
              <a:rPr lang="tr-TR" dirty="0" smtClean="0">
                <a:solidFill>
                  <a:prstClr val="black"/>
                </a:solidFill>
              </a:rPr>
              <a:t>– Sporcuların zamanını kaydetmek için elektronik sistemin kullanıldığı yarışlar. Bu sistem dokunmatik levhalar, yedekleme düğmeleri (butonalar) ve kablosuz kronometreler içerebilir.</a:t>
            </a:r>
          </a:p>
          <a:p>
            <a:pPr algn="just"/>
            <a:r>
              <a:rPr lang="tr-TR" dirty="0" smtClean="0">
                <a:solidFill>
                  <a:prstClr val="black"/>
                </a:solidFill>
              </a:rPr>
              <a:t>•</a:t>
            </a:r>
            <a:r>
              <a:rPr lang="tr-TR" dirty="0" smtClean="0">
                <a:solidFill>
                  <a:srgbClr val="FF0000"/>
                </a:solidFill>
              </a:rPr>
              <a:t>Meet Manager Yazılımı </a:t>
            </a:r>
            <a:r>
              <a:rPr lang="tr-TR" dirty="0" smtClean="0">
                <a:solidFill>
                  <a:prstClr val="black"/>
                </a:solidFill>
              </a:rPr>
              <a:t>– Bir yüzme müsabaka programı (Türkiye’de Meet Manager veya SPLASH olarak adlandırılır) müsabakaları organize etmek ve gerekli çıktıları ve sonuçları almak için kullanılır. Vakit hakemleri bu programdan alınan seri veya zamanlama evraklarını ölçtükleri zamanları kaydetmek için kullanır.</a:t>
            </a:r>
            <a:endParaRPr lang="tr-TR" dirty="0">
              <a:solidFill>
                <a:prstClr val="black"/>
              </a:solidFill>
            </a:endParaRPr>
          </a:p>
        </p:txBody>
      </p:sp>
      <p:sp>
        <p:nvSpPr>
          <p:cNvPr id="6" name="Veri Yer Tutucusu 5"/>
          <p:cNvSpPr>
            <a:spLocks noGrp="1"/>
          </p:cNvSpPr>
          <p:nvPr>
            <p:ph type="dt" sz="half" idx="10"/>
          </p:nvPr>
        </p:nvSpPr>
        <p:spPr/>
        <p:txBody>
          <a:bodyPr/>
          <a:lstStyle/>
          <a:p>
            <a:fld id="{A6871B58-2675-4ACA-B63E-1D9F78868260}"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7" name="Slayt Numarası Yer Tutucusu 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10</a:t>
            </a:fld>
            <a:endParaRPr lang="tr-TR" dirty="0">
              <a:solidFill>
                <a:prstClr val="black">
                  <a:lumMod val="50000"/>
                  <a:lumOff val="50000"/>
                </a:prstClr>
              </a:solidFill>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1195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74</a:t>
            </a:r>
            <a:endParaRPr lang="tr-TR" dirty="0">
              <a:solidFill>
                <a:schemeClr val="bg1"/>
              </a:solidFill>
            </a:endParaRPr>
          </a:p>
        </p:txBody>
      </p:sp>
      <p:sp>
        <p:nvSpPr>
          <p:cNvPr id="2" name="Dikdörtgen 1"/>
          <p:cNvSpPr/>
          <p:nvPr/>
        </p:nvSpPr>
        <p:spPr>
          <a:xfrm>
            <a:off x="11705" y="1772816"/>
            <a:ext cx="9132295"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SW11.2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Elektronik </a:t>
            </a:r>
            <a:r>
              <a:rPr lang="tr-TR" sz="2800" dirty="0">
                <a:solidFill>
                  <a:schemeClr val="bg1"/>
                </a:solidFill>
                <a:latin typeface="Arial" panose="020B0604020202020204" pitchFamily="34" charset="0"/>
              </a:rPr>
              <a:t>kronometrenin kullanıldığı durumlarda sonuçlar saniyenin 1/100'ü olacak şekilde kaydedilmelidir. </a:t>
            </a:r>
            <a:r>
              <a:rPr lang="tr-TR" sz="2800" dirty="0" smtClean="0">
                <a:solidFill>
                  <a:schemeClr val="bg1"/>
                </a:solidFill>
                <a:latin typeface="Arial" panose="020B0604020202020204" pitchFamily="34" charset="0"/>
              </a:rPr>
              <a:t>Zaman (</a:t>
            </a:r>
            <a:r>
              <a:rPr lang="tr-TR" sz="2800" dirty="0">
                <a:solidFill>
                  <a:schemeClr val="bg1"/>
                </a:solidFill>
                <a:latin typeface="Arial" panose="020B0604020202020204" pitchFamily="34" charset="0"/>
              </a:rPr>
              <a:t>Derece) eşitliği olması durumunda, derecesi saniyenin 1/100'ü düzeyinde aynı olan sporcular aynı sıralamaya sahip olurlar. Elektronik </a:t>
            </a:r>
            <a:r>
              <a:rPr lang="tr-TR" sz="2800" dirty="0" smtClean="0">
                <a:solidFill>
                  <a:schemeClr val="bg1"/>
                </a:solidFill>
                <a:latin typeface="Arial" panose="020B0604020202020204" pitchFamily="34" charset="0"/>
              </a:rPr>
              <a:t>skorboarda </a:t>
            </a:r>
            <a:r>
              <a:rPr lang="tr-TR" sz="2800" dirty="0">
                <a:solidFill>
                  <a:schemeClr val="bg1"/>
                </a:solidFill>
                <a:latin typeface="Arial" panose="020B0604020202020204" pitchFamily="34" charset="0"/>
              </a:rPr>
              <a:t>gösterilen zamanlar saniyenin 1/100 </a:t>
            </a:r>
            <a:r>
              <a:rPr lang="tr-TR" sz="2800" dirty="0" smtClean="0">
                <a:solidFill>
                  <a:schemeClr val="bg1"/>
                </a:solidFill>
                <a:latin typeface="Arial" panose="020B0604020202020204" pitchFamily="34" charset="0"/>
              </a:rPr>
              <a:t>ünü göstermelidir.</a:t>
            </a:r>
            <a:endParaRPr lang="tr-TR" dirty="0"/>
          </a:p>
        </p:txBody>
      </p:sp>
    </p:spTree>
    <p:extLst>
      <p:ext uri="{BB962C8B-B14F-4D97-AF65-F5344CB8AC3E}">
        <p14:creationId xmlns:p14="http://schemas.microsoft.com/office/powerpoint/2010/main" val="10011581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75</a:t>
            </a:r>
            <a:endParaRPr lang="tr-TR" dirty="0">
              <a:solidFill>
                <a:schemeClr val="bg1"/>
              </a:solidFill>
            </a:endParaRPr>
          </a:p>
        </p:txBody>
      </p:sp>
      <p:sp>
        <p:nvSpPr>
          <p:cNvPr id="2" name="Dikdörtgen 1"/>
          <p:cNvSpPr/>
          <p:nvPr/>
        </p:nvSpPr>
        <p:spPr>
          <a:xfrm>
            <a:off x="11705" y="1772816"/>
            <a:ext cx="9132295" cy="4832092"/>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SW11.3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Görevli tarafından durdurulabilen herhangi bir zamanlama </a:t>
            </a:r>
            <a:r>
              <a:rPr lang="tr-TR" sz="2800" dirty="0" smtClean="0">
                <a:solidFill>
                  <a:schemeClr val="bg1"/>
                </a:solidFill>
                <a:latin typeface="Arial" panose="020B0604020202020204" pitchFamily="34" charset="0"/>
              </a:rPr>
              <a:t>cihazı, </a:t>
            </a:r>
            <a:r>
              <a:rPr lang="tr-TR" sz="2800" dirty="0">
                <a:solidFill>
                  <a:srgbClr val="FFFF00"/>
                </a:solidFill>
                <a:latin typeface="Arial" panose="020B0604020202020204" pitchFamily="34" charset="0"/>
              </a:rPr>
              <a:t>kronometre</a:t>
            </a:r>
            <a:r>
              <a:rPr lang="tr-TR" sz="2800" dirty="0">
                <a:solidFill>
                  <a:schemeClr val="bg1"/>
                </a:solidFill>
                <a:latin typeface="Arial" panose="020B0604020202020204" pitchFamily="34" charset="0"/>
              </a:rPr>
              <a:t> olarak kabul edilir. Bu şekilde elle tutulan </a:t>
            </a:r>
            <a:r>
              <a:rPr lang="tr-TR" sz="2800" dirty="0" smtClean="0">
                <a:solidFill>
                  <a:schemeClr val="bg1"/>
                </a:solidFill>
                <a:latin typeface="Arial" panose="020B0604020202020204" pitchFamily="34" charset="0"/>
              </a:rPr>
              <a:t>derecelerin, </a:t>
            </a:r>
            <a:r>
              <a:rPr lang="tr-TR" sz="2800" dirty="0">
                <a:solidFill>
                  <a:schemeClr val="bg1"/>
                </a:solidFill>
                <a:latin typeface="Arial" panose="020B0604020202020204" pitchFamily="34" charset="0"/>
              </a:rPr>
              <a:t>yarışmanın yapıldığı ülkenin federasyonunun atadığı veya onayladığı 3 vakit hakemi tarafından tespit edilmesi gerekir. Bütün kronometrelerin  doğruluğunu onaylayan bir belge organizasyon komitesine verilmelidir. Elle tutulan dereceler saniyenin yüzde biri olarak kaydedilecektir. Elektronik Kronometrenin kullanılmadığı durumlarda elle tutulan resmi dereceler aşağıda belirtilen şekillerde tespit edilecektir.</a:t>
            </a:r>
            <a:endParaRPr lang="tr-TR" dirty="0"/>
          </a:p>
        </p:txBody>
      </p:sp>
    </p:spTree>
    <p:extLst>
      <p:ext uri="{BB962C8B-B14F-4D97-AF65-F5344CB8AC3E}">
        <p14:creationId xmlns:p14="http://schemas.microsoft.com/office/powerpoint/2010/main" val="16728852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76</a:t>
            </a:r>
            <a:endParaRPr lang="tr-TR" dirty="0">
              <a:solidFill>
                <a:schemeClr val="bg1"/>
              </a:solidFill>
            </a:endParaRPr>
          </a:p>
        </p:txBody>
      </p:sp>
      <p:sp>
        <p:nvSpPr>
          <p:cNvPr id="2" name="Dikdörtgen 1"/>
          <p:cNvSpPr/>
          <p:nvPr/>
        </p:nvSpPr>
        <p:spPr>
          <a:xfrm>
            <a:off x="0" y="1916832"/>
            <a:ext cx="3912223" cy="3816429"/>
          </a:xfrm>
          <a:prstGeom prst="rect">
            <a:avLst/>
          </a:prstGeom>
        </p:spPr>
        <p:txBody>
          <a:bodyPr wrap="square">
            <a:spAutoFit/>
          </a:bodyPr>
          <a:lstStyle/>
          <a:p>
            <a:r>
              <a:rPr lang="tr-TR" sz="2800" b="1" u="sng" dirty="0" smtClean="0">
                <a:solidFill>
                  <a:schemeClr val="bg1"/>
                </a:solidFill>
                <a:latin typeface="Arial" panose="020B0604020202020204" pitchFamily="34" charset="0"/>
              </a:rPr>
              <a:t>SW11.3.1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Üç kronometreden ikisi aynı üçüncüsü farklı derece kaydettiyse, iki aynı derece resmi derece olarak kabul edilecektir. </a:t>
            </a:r>
          </a:p>
          <a:p>
            <a:pPr algn="just"/>
            <a:r>
              <a:rPr lang="tr-TR" sz="2800" b="1" u="sng" dirty="0">
                <a:solidFill>
                  <a:schemeClr val="bg1"/>
                </a:solidFill>
                <a:latin typeface="Arial" panose="020B0604020202020204" pitchFamily="34" charset="0"/>
              </a:rPr>
              <a:t> </a:t>
            </a:r>
          </a:p>
          <a:p>
            <a:pPr algn="just"/>
            <a:endParaRPr lang="tr-TR" dirty="0"/>
          </a:p>
        </p:txBody>
      </p:sp>
      <p:graphicFrame>
        <p:nvGraphicFramePr>
          <p:cNvPr id="4" name="Pladsholder til indhold 3"/>
          <p:cNvGraphicFramePr>
            <a:graphicFrameLocks/>
          </p:cNvGraphicFramePr>
          <p:nvPr>
            <p:extLst>
              <p:ext uri="{D42A27DB-BD31-4B8C-83A1-F6EECF244321}">
                <p14:modId xmlns:p14="http://schemas.microsoft.com/office/powerpoint/2010/main" val="822882384"/>
              </p:ext>
            </p:extLst>
          </p:nvPr>
        </p:nvGraphicFramePr>
        <p:xfrm>
          <a:off x="3995936" y="1628803"/>
          <a:ext cx="5040560" cy="4746500"/>
        </p:xfrm>
        <a:graphic>
          <a:graphicData uri="http://schemas.openxmlformats.org/drawingml/2006/table">
            <a:tbl>
              <a:tblPr firstRow="1" bandRow="1">
                <a:tableStyleId>{5C22544A-7EE6-4342-B048-85BDC9FD1C3A}</a:tableStyleId>
              </a:tblPr>
              <a:tblGrid>
                <a:gridCol w="2520280">
                  <a:extLst>
                    <a:ext uri="{9D8B030D-6E8A-4147-A177-3AD203B41FA5}">
                      <a16:colId xmlns="" xmlns:a16="http://schemas.microsoft.com/office/drawing/2014/main" val="20000"/>
                    </a:ext>
                  </a:extLst>
                </a:gridCol>
                <a:gridCol w="2520280">
                  <a:extLst>
                    <a:ext uri="{9D8B030D-6E8A-4147-A177-3AD203B41FA5}">
                      <a16:colId xmlns="" xmlns:a16="http://schemas.microsoft.com/office/drawing/2014/main" val="20001"/>
                    </a:ext>
                  </a:extLst>
                </a:gridCol>
              </a:tblGrid>
              <a:tr h="949300">
                <a:tc>
                  <a:txBody>
                    <a:bodyPr/>
                    <a:lstStyle/>
                    <a:p>
                      <a:pPr algn="ctr"/>
                      <a:endParaRPr lang="en-US" sz="2800" dirty="0" smtClean="0">
                        <a:solidFill>
                          <a:schemeClr val="tx1"/>
                        </a:solidFill>
                      </a:endParaRPr>
                    </a:p>
                    <a:p>
                      <a:pPr algn="ctr"/>
                      <a:r>
                        <a:rPr lang="tr-TR" sz="2800" dirty="0" smtClean="0">
                          <a:solidFill>
                            <a:schemeClr val="tx1"/>
                          </a:solidFill>
                        </a:rPr>
                        <a:t>Kronometreler</a:t>
                      </a:r>
                      <a:endParaRPr lang="en-US" sz="2800" dirty="0">
                        <a:solidFill>
                          <a:schemeClr val="tx1"/>
                        </a:solidFill>
                      </a:endParaRPr>
                    </a:p>
                  </a:txBody>
                  <a:tcPr/>
                </a:tc>
                <a:tc>
                  <a:txBody>
                    <a:bodyPr/>
                    <a:lstStyle/>
                    <a:p>
                      <a:pPr algn="ctr"/>
                      <a:endParaRPr lang="en-US" sz="2800" dirty="0" smtClean="0">
                        <a:solidFill>
                          <a:schemeClr val="tx1"/>
                        </a:solidFill>
                      </a:endParaRPr>
                    </a:p>
                    <a:p>
                      <a:pPr algn="ctr"/>
                      <a:r>
                        <a:rPr lang="tr-TR" sz="2800" dirty="0" smtClean="0">
                          <a:solidFill>
                            <a:schemeClr val="tx1"/>
                          </a:solidFill>
                        </a:rPr>
                        <a:t>Zaman</a:t>
                      </a:r>
                      <a:endParaRPr lang="en-US" sz="2800" dirty="0">
                        <a:solidFill>
                          <a:schemeClr val="tx1"/>
                        </a:solidFill>
                      </a:endParaRPr>
                    </a:p>
                  </a:txBody>
                  <a:tcPr/>
                </a:tc>
                <a:extLst>
                  <a:ext uri="{0D108BD9-81ED-4DB2-BD59-A6C34878D82A}">
                    <a16:rowId xmlns="" xmlns:a16="http://schemas.microsoft.com/office/drawing/2014/main" val="10000"/>
                  </a:ext>
                </a:extLst>
              </a:tr>
              <a:tr h="949300">
                <a:tc>
                  <a:txBody>
                    <a:bodyPr/>
                    <a:lstStyle/>
                    <a:p>
                      <a:pPr algn="ctr"/>
                      <a:endParaRPr lang="en-US" sz="2800" dirty="0" smtClean="0"/>
                    </a:p>
                    <a:p>
                      <a:pPr algn="ctr"/>
                      <a:r>
                        <a:rPr lang="en-US" sz="2800" dirty="0" smtClean="0"/>
                        <a:t>1</a:t>
                      </a:r>
                      <a:endParaRPr lang="en-US" sz="2800" dirty="0"/>
                    </a:p>
                  </a:txBody>
                  <a:tcPr/>
                </a:tc>
                <a:tc>
                  <a:txBody>
                    <a:bodyPr/>
                    <a:lstStyle/>
                    <a:p>
                      <a:pPr algn="ctr"/>
                      <a:endParaRPr lang="en-US" sz="2800" dirty="0" smtClean="0"/>
                    </a:p>
                    <a:p>
                      <a:pPr algn="ctr"/>
                      <a:r>
                        <a:rPr lang="en-US" sz="2800" dirty="0" smtClean="0"/>
                        <a:t>1.34,12</a:t>
                      </a:r>
                      <a:endParaRPr lang="en-US" sz="2800" dirty="0"/>
                    </a:p>
                  </a:txBody>
                  <a:tcPr/>
                </a:tc>
                <a:extLst>
                  <a:ext uri="{0D108BD9-81ED-4DB2-BD59-A6C34878D82A}">
                    <a16:rowId xmlns="" xmlns:a16="http://schemas.microsoft.com/office/drawing/2014/main" val="10001"/>
                  </a:ext>
                </a:extLst>
              </a:tr>
              <a:tr h="949300">
                <a:tc>
                  <a:txBody>
                    <a:bodyPr/>
                    <a:lstStyle/>
                    <a:p>
                      <a:pPr algn="ctr"/>
                      <a:endParaRPr lang="en-US" sz="2800" dirty="0" smtClean="0"/>
                    </a:p>
                    <a:p>
                      <a:pPr algn="ctr"/>
                      <a:r>
                        <a:rPr lang="en-US" sz="2800" dirty="0" smtClean="0">
                          <a:solidFill>
                            <a:schemeClr val="tx1"/>
                          </a:solidFill>
                        </a:rPr>
                        <a:t>2</a:t>
                      </a:r>
                      <a:endParaRPr lang="en-US" sz="2800" dirty="0">
                        <a:solidFill>
                          <a:schemeClr val="tx1"/>
                        </a:solidFill>
                      </a:endParaRPr>
                    </a:p>
                  </a:txBody>
                  <a:tcPr/>
                </a:tc>
                <a:tc>
                  <a:txBody>
                    <a:bodyPr/>
                    <a:lstStyle/>
                    <a:p>
                      <a:pPr algn="ctr"/>
                      <a:endParaRPr lang="en-US" sz="2800" dirty="0" smtClean="0"/>
                    </a:p>
                    <a:p>
                      <a:pPr algn="ctr"/>
                      <a:r>
                        <a:rPr lang="en-US" sz="2800" dirty="0" smtClean="0">
                          <a:solidFill>
                            <a:srgbClr val="0070C0"/>
                          </a:solidFill>
                        </a:rPr>
                        <a:t>1.34,19</a:t>
                      </a:r>
                      <a:endParaRPr lang="en-US" sz="2800" dirty="0">
                        <a:solidFill>
                          <a:srgbClr val="0070C0"/>
                        </a:solidFill>
                      </a:endParaRPr>
                    </a:p>
                  </a:txBody>
                  <a:tcPr/>
                </a:tc>
                <a:extLst>
                  <a:ext uri="{0D108BD9-81ED-4DB2-BD59-A6C34878D82A}">
                    <a16:rowId xmlns="" xmlns:a16="http://schemas.microsoft.com/office/drawing/2014/main" val="10002"/>
                  </a:ext>
                </a:extLst>
              </a:tr>
              <a:tr h="949300">
                <a:tc>
                  <a:txBody>
                    <a:bodyPr/>
                    <a:lstStyle/>
                    <a:p>
                      <a:pPr algn="ctr"/>
                      <a:endParaRPr lang="en-US" sz="2800" dirty="0" smtClean="0"/>
                    </a:p>
                    <a:p>
                      <a:pPr algn="ctr"/>
                      <a:r>
                        <a:rPr lang="en-US" sz="2800" dirty="0" smtClean="0">
                          <a:solidFill>
                            <a:schemeClr val="tx1"/>
                          </a:solidFill>
                        </a:rPr>
                        <a:t>3</a:t>
                      </a:r>
                      <a:endParaRPr lang="en-US" sz="2800" dirty="0">
                        <a:solidFill>
                          <a:schemeClr val="tx1"/>
                        </a:solidFill>
                      </a:endParaRPr>
                    </a:p>
                  </a:txBody>
                  <a:tcPr/>
                </a:tc>
                <a:tc>
                  <a:txBody>
                    <a:bodyPr/>
                    <a:lstStyle/>
                    <a:p>
                      <a:pPr algn="ctr"/>
                      <a:endParaRPr lang="en-US" sz="2800" dirty="0" smtClean="0"/>
                    </a:p>
                    <a:p>
                      <a:pPr algn="ctr"/>
                      <a:r>
                        <a:rPr lang="en-US" sz="2800" dirty="0" smtClean="0">
                          <a:solidFill>
                            <a:schemeClr val="tx1"/>
                          </a:solidFill>
                        </a:rPr>
                        <a:t>1.34,12</a:t>
                      </a:r>
                      <a:endParaRPr lang="en-US" sz="2800" dirty="0">
                        <a:solidFill>
                          <a:schemeClr val="tx1"/>
                        </a:solidFill>
                      </a:endParaRPr>
                    </a:p>
                  </a:txBody>
                  <a:tcPr/>
                </a:tc>
                <a:extLst>
                  <a:ext uri="{0D108BD9-81ED-4DB2-BD59-A6C34878D82A}">
                    <a16:rowId xmlns="" xmlns:a16="http://schemas.microsoft.com/office/drawing/2014/main" val="10003"/>
                  </a:ext>
                </a:extLst>
              </a:tr>
              <a:tr h="949300">
                <a:tc>
                  <a:txBody>
                    <a:bodyPr/>
                    <a:lstStyle/>
                    <a:p>
                      <a:pPr algn="ctr"/>
                      <a:endParaRPr lang="en-US" sz="2800" dirty="0" smtClean="0"/>
                    </a:p>
                    <a:p>
                      <a:pPr algn="ctr"/>
                      <a:r>
                        <a:rPr lang="tr-TR" sz="2800" dirty="0" smtClean="0">
                          <a:solidFill>
                            <a:srgbClr val="FF0000"/>
                          </a:solidFill>
                        </a:rPr>
                        <a:t>Resmi Zaman</a:t>
                      </a:r>
                      <a:endParaRPr lang="en-US" sz="2800" dirty="0">
                        <a:solidFill>
                          <a:srgbClr val="FF0000"/>
                        </a:solidFill>
                      </a:endParaRPr>
                    </a:p>
                  </a:txBody>
                  <a:tcPr/>
                </a:tc>
                <a:tc>
                  <a:txBody>
                    <a:bodyPr/>
                    <a:lstStyle/>
                    <a:p>
                      <a:pPr algn="ctr"/>
                      <a:endParaRPr lang="en-US" sz="2800" dirty="0" smtClean="0"/>
                    </a:p>
                    <a:p>
                      <a:pPr algn="ctr"/>
                      <a:r>
                        <a:rPr lang="en-US" sz="2800" dirty="0" smtClean="0">
                          <a:solidFill>
                            <a:srgbClr val="FF0000"/>
                          </a:solidFill>
                        </a:rPr>
                        <a:t>1.34,12</a:t>
                      </a:r>
                      <a:endParaRPr lang="en-US" sz="2800" dirty="0">
                        <a:solidFill>
                          <a:srgbClr val="FF0000"/>
                        </a:solidFill>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3719825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77</a:t>
            </a:r>
            <a:endParaRPr lang="tr-TR" dirty="0">
              <a:solidFill>
                <a:schemeClr val="bg1"/>
              </a:solidFill>
            </a:endParaRPr>
          </a:p>
        </p:txBody>
      </p:sp>
      <p:sp>
        <p:nvSpPr>
          <p:cNvPr id="2" name="Dikdörtgen 1"/>
          <p:cNvSpPr/>
          <p:nvPr/>
        </p:nvSpPr>
        <p:spPr>
          <a:xfrm>
            <a:off x="23374" y="1770618"/>
            <a:ext cx="3912223" cy="3539430"/>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 </a:t>
            </a:r>
            <a:endParaRPr lang="tr-TR" sz="2800" b="1" u="sng" dirty="0">
              <a:solidFill>
                <a:schemeClr val="bg1"/>
              </a:solidFill>
              <a:latin typeface="Arial" panose="020B0604020202020204" pitchFamily="34" charset="0"/>
            </a:endParaRPr>
          </a:p>
          <a:p>
            <a:r>
              <a:rPr lang="tr-TR" sz="2800" b="1" u="sng" dirty="0" smtClean="0">
                <a:solidFill>
                  <a:schemeClr val="bg1"/>
                </a:solidFill>
                <a:latin typeface="Arial" panose="020B0604020202020204" pitchFamily="34" charset="0"/>
              </a:rPr>
              <a:t>SW11.3.2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Tüm üç  kronometrede farklı dereceleri kaydettiyse ortadaki zaman resmi derece olarak kabul edilecektir. </a:t>
            </a:r>
          </a:p>
          <a:p>
            <a:pPr algn="just"/>
            <a:r>
              <a:rPr lang="tr-TR" sz="2800" b="1" u="sng" dirty="0">
                <a:solidFill>
                  <a:schemeClr val="bg1"/>
                </a:solidFill>
                <a:latin typeface="Arial" panose="020B0604020202020204" pitchFamily="34" charset="0"/>
              </a:rPr>
              <a:t> </a:t>
            </a:r>
          </a:p>
        </p:txBody>
      </p:sp>
      <p:graphicFrame>
        <p:nvGraphicFramePr>
          <p:cNvPr id="4" name="Pladsholder til indhold 3"/>
          <p:cNvGraphicFramePr>
            <a:graphicFrameLocks/>
          </p:cNvGraphicFramePr>
          <p:nvPr>
            <p:extLst>
              <p:ext uri="{D42A27DB-BD31-4B8C-83A1-F6EECF244321}">
                <p14:modId xmlns:p14="http://schemas.microsoft.com/office/powerpoint/2010/main" val="3614533582"/>
              </p:ext>
            </p:extLst>
          </p:nvPr>
        </p:nvGraphicFramePr>
        <p:xfrm>
          <a:off x="4067944" y="1556792"/>
          <a:ext cx="4968552" cy="4818510"/>
        </p:xfrm>
        <a:graphic>
          <a:graphicData uri="http://schemas.openxmlformats.org/drawingml/2006/table">
            <a:tbl>
              <a:tblPr firstRow="1" bandRow="1">
                <a:tableStyleId>{5C22544A-7EE6-4342-B048-85BDC9FD1C3A}</a:tableStyleId>
              </a:tblPr>
              <a:tblGrid>
                <a:gridCol w="2484276">
                  <a:extLst>
                    <a:ext uri="{9D8B030D-6E8A-4147-A177-3AD203B41FA5}">
                      <a16:colId xmlns="" xmlns:a16="http://schemas.microsoft.com/office/drawing/2014/main" val="20000"/>
                    </a:ext>
                  </a:extLst>
                </a:gridCol>
                <a:gridCol w="2484276">
                  <a:extLst>
                    <a:ext uri="{9D8B030D-6E8A-4147-A177-3AD203B41FA5}">
                      <a16:colId xmlns="" xmlns:a16="http://schemas.microsoft.com/office/drawing/2014/main" val="20001"/>
                    </a:ext>
                  </a:extLst>
                </a:gridCol>
              </a:tblGrid>
              <a:tr h="963702">
                <a:tc>
                  <a:txBody>
                    <a:bodyPr/>
                    <a:lstStyle/>
                    <a:p>
                      <a:pPr algn="ctr"/>
                      <a:endParaRPr lang="en-US" sz="2800" dirty="0" smtClean="0"/>
                    </a:p>
                    <a:p>
                      <a:pPr algn="ctr"/>
                      <a:r>
                        <a:rPr lang="tr-TR" sz="2800" dirty="0" smtClean="0">
                          <a:solidFill>
                            <a:schemeClr val="tx1"/>
                          </a:solidFill>
                        </a:rPr>
                        <a:t>Kronometreler</a:t>
                      </a:r>
                      <a:endParaRPr lang="en-US" sz="2800" dirty="0">
                        <a:solidFill>
                          <a:schemeClr val="tx1"/>
                        </a:solidFill>
                      </a:endParaRPr>
                    </a:p>
                  </a:txBody>
                  <a:tcPr/>
                </a:tc>
                <a:tc>
                  <a:txBody>
                    <a:bodyPr/>
                    <a:lstStyle/>
                    <a:p>
                      <a:pPr algn="ctr"/>
                      <a:endParaRPr lang="en-US" sz="2800" dirty="0" smtClean="0"/>
                    </a:p>
                    <a:p>
                      <a:pPr algn="ctr"/>
                      <a:r>
                        <a:rPr lang="tr-TR" sz="2800" dirty="0" smtClean="0">
                          <a:solidFill>
                            <a:schemeClr val="tx1"/>
                          </a:solidFill>
                        </a:rPr>
                        <a:t>Zaman</a:t>
                      </a:r>
                      <a:endParaRPr lang="en-US" sz="2800" dirty="0">
                        <a:solidFill>
                          <a:schemeClr val="tx1"/>
                        </a:solidFill>
                      </a:endParaRPr>
                    </a:p>
                  </a:txBody>
                  <a:tcPr/>
                </a:tc>
                <a:extLst>
                  <a:ext uri="{0D108BD9-81ED-4DB2-BD59-A6C34878D82A}">
                    <a16:rowId xmlns="" xmlns:a16="http://schemas.microsoft.com/office/drawing/2014/main" val="10000"/>
                  </a:ext>
                </a:extLst>
              </a:tr>
              <a:tr h="963702">
                <a:tc>
                  <a:txBody>
                    <a:bodyPr/>
                    <a:lstStyle/>
                    <a:p>
                      <a:pPr algn="ctr"/>
                      <a:endParaRPr lang="en-US" sz="2800" dirty="0" smtClean="0"/>
                    </a:p>
                    <a:p>
                      <a:pPr algn="ctr"/>
                      <a:r>
                        <a:rPr lang="en-US" sz="2800" dirty="0" smtClean="0">
                          <a:solidFill>
                            <a:schemeClr val="tx1"/>
                          </a:solidFill>
                        </a:rPr>
                        <a:t>1</a:t>
                      </a:r>
                      <a:endParaRPr lang="en-US" sz="2800" dirty="0">
                        <a:solidFill>
                          <a:schemeClr val="tx1"/>
                        </a:solidFill>
                      </a:endParaRPr>
                    </a:p>
                  </a:txBody>
                  <a:tcPr/>
                </a:tc>
                <a:tc>
                  <a:txBody>
                    <a:bodyPr/>
                    <a:lstStyle/>
                    <a:p>
                      <a:pPr algn="ctr"/>
                      <a:endParaRPr lang="en-US" sz="2800" dirty="0" smtClean="0"/>
                    </a:p>
                    <a:p>
                      <a:pPr algn="ctr"/>
                      <a:r>
                        <a:rPr lang="en-US" sz="2800" dirty="0" smtClean="0">
                          <a:solidFill>
                            <a:schemeClr val="tx1"/>
                          </a:solidFill>
                        </a:rPr>
                        <a:t>1.34,12</a:t>
                      </a:r>
                      <a:endParaRPr lang="en-US" sz="2800" dirty="0">
                        <a:solidFill>
                          <a:schemeClr val="tx1"/>
                        </a:solidFill>
                      </a:endParaRPr>
                    </a:p>
                  </a:txBody>
                  <a:tcPr/>
                </a:tc>
                <a:extLst>
                  <a:ext uri="{0D108BD9-81ED-4DB2-BD59-A6C34878D82A}">
                    <a16:rowId xmlns="" xmlns:a16="http://schemas.microsoft.com/office/drawing/2014/main" val="10001"/>
                  </a:ext>
                </a:extLst>
              </a:tr>
              <a:tr h="963702">
                <a:tc>
                  <a:txBody>
                    <a:bodyPr/>
                    <a:lstStyle/>
                    <a:p>
                      <a:pPr algn="ctr"/>
                      <a:endParaRPr lang="en-US" sz="2800" dirty="0" smtClean="0"/>
                    </a:p>
                    <a:p>
                      <a:pPr algn="ctr"/>
                      <a:r>
                        <a:rPr lang="en-US" sz="2800" dirty="0" smtClean="0">
                          <a:solidFill>
                            <a:schemeClr val="tx1"/>
                          </a:solidFill>
                        </a:rPr>
                        <a:t>2</a:t>
                      </a:r>
                      <a:endParaRPr lang="en-US" sz="2800" dirty="0">
                        <a:solidFill>
                          <a:schemeClr val="tx1"/>
                        </a:solidFill>
                      </a:endParaRPr>
                    </a:p>
                  </a:txBody>
                  <a:tcPr/>
                </a:tc>
                <a:tc>
                  <a:txBody>
                    <a:bodyPr/>
                    <a:lstStyle/>
                    <a:p>
                      <a:pPr algn="ctr"/>
                      <a:endParaRPr lang="en-US" sz="2800" dirty="0" smtClean="0"/>
                    </a:p>
                    <a:p>
                      <a:pPr algn="ctr"/>
                      <a:r>
                        <a:rPr lang="en-US" sz="2800" dirty="0" smtClean="0">
                          <a:solidFill>
                            <a:schemeClr val="tx1"/>
                          </a:solidFill>
                        </a:rPr>
                        <a:t>1.34,19</a:t>
                      </a:r>
                      <a:endParaRPr lang="en-US" sz="2800" dirty="0">
                        <a:solidFill>
                          <a:schemeClr val="tx1"/>
                        </a:solidFill>
                      </a:endParaRPr>
                    </a:p>
                  </a:txBody>
                  <a:tcPr/>
                </a:tc>
                <a:extLst>
                  <a:ext uri="{0D108BD9-81ED-4DB2-BD59-A6C34878D82A}">
                    <a16:rowId xmlns="" xmlns:a16="http://schemas.microsoft.com/office/drawing/2014/main" val="10002"/>
                  </a:ext>
                </a:extLst>
              </a:tr>
              <a:tr h="963702">
                <a:tc>
                  <a:txBody>
                    <a:bodyPr/>
                    <a:lstStyle/>
                    <a:p>
                      <a:pPr algn="ctr"/>
                      <a:endParaRPr lang="en-US" sz="2800" dirty="0" smtClean="0"/>
                    </a:p>
                    <a:p>
                      <a:pPr algn="ctr"/>
                      <a:r>
                        <a:rPr lang="en-US" sz="2800" dirty="0" smtClean="0">
                          <a:solidFill>
                            <a:schemeClr val="tx1"/>
                          </a:solidFill>
                        </a:rPr>
                        <a:t>3</a:t>
                      </a:r>
                      <a:endParaRPr lang="en-US" sz="2800" dirty="0">
                        <a:solidFill>
                          <a:schemeClr val="tx1"/>
                        </a:solidFill>
                      </a:endParaRPr>
                    </a:p>
                  </a:txBody>
                  <a:tcPr/>
                </a:tc>
                <a:tc>
                  <a:txBody>
                    <a:bodyPr/>
                    <a:lstStyle/>
                    <a:p>
                      <a:pPr algn="ctr"/>
                      <a:endParaRPr lang="en-US" sz="2800" dirty="0" smtClean="0"/>
                    </a:p>
                    <a:p>
                      <a:pPr algn="ctr"/>
                      <a:r>
                        <a:rPr lang="en-US" sz="2800" dirty="0" smtClean="0">
                          <a:solidFill>
                            <a:srgbClr val="0070C0"/>
                          </a:solidFill>
                        </a:rPr>
                        <a:t>1.34,15</a:t>
                      </a:r>
                      <a:endParaRPr lang="en-US" sz="2800" dirty="0">
                        <a:solidFill>
                          <a:srgbClr val="0070C0"/>
                        </a:solidFill>
                      </a:endParaRPr>
                    </a:p>
                  </a:txBody>
                  <a:tcPr/>
                </a:tc>
                <a:extLst>
                  <a:ext uri="{0D108BD9-81ED-4DB2-BD59-A6C34878D82A}">
                    <a16:rowId xmlns="" xmlns:a16="http://schemas.microsoft.com/office/drawing/2014/main" val="10003"/>
                  </a:ext>
                </a:extLst>
              </a:tr>
              <a:tr h="963702">
                <a:tc>
                  <a:txBody>
                    <a:bodyPr/>
                    <a:lstStyle/>
                    <a:p>
                      <a:pPr algn="ctr"/>
                      <a:endParaRPr lang="en-US" sz="2800" dirty="0" smtClean="0"/>
                    </a:p>
                    <a:p>
                      <a:pPr algn="ctr"/>
                      <a:r>
                        <a:rPr lang="tr-TR" sz="2800" dirty="0" smtClean="0">
                          <a:solidFill>
                            <a:srgbClr val="FF0000"/>
                          </a:solidFill>
                        </a:rPr>
                        <a:t>Resmi Zaman</a:t>
                      </a:r>
                      <a:endParaRPr lang="en-US" sz="2800" dirty="0">
                        <a:solidFill>
                          <a:srgbClr val="FF0000"/>
                        </a:solidFill>
                      </a:endParaRPr>
                    </a:p>
                  </a:txBody>
                  <a:tcPr/>
                </a:tc>
                <a:tc>
                  <a:txBody>
                    <a:bodyPr/>
                    <a:lstStyle/>
                    <a:p>
                      <a:pPr algn="ctr"/>
                      <a:endParaRPr lang="en-US" sz="2800" dirty="0" smtClean="0"/>
                    </a:p>
                    <a:p>
                      <a:pPr algn="ctr"/>
                      <a:r>
                        <a:rPr lang="en-US" sz="2800" dirty="0" smtClean="0">
                          <a:solidFill>
                            <a:srgbClr val="FF0000"/>
                          </a:solidFill>
                        </a:rPr>
                        <a:t>1.34,15</a:t>
                      </a:r>
                      <a:endParaRPr lang="en-US" sz="2800" dirty="0">
                        <a:solidFill>
                          <a:srgbClr val="FF0000"/>
                        </a:solidFill>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5711967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78</a:t>
            </a:r>
            <a:endParaRPr lang="tr-TR" dirty="0">
              <a:solidFill>
                <a:schemeClr val="bg1"/>
              </a:solidFill>
            </a:endParaRPr>
          </a:p>
        </p:txBody>
      </p:sp>
      <p:sp>
        <p:nvSpPr>
          <p:cNvPr id="2" name="Dikdörtgen 1"/>
          <p:cNvSpPr/>
          <p:nvPr/>
        </p:nvSpPr>
        <p:spPr>
          <a:xfrm>
            <a:off x="11705" y="1772816"/>
            <a:ext cx="3912223"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 </a:t>
            </a:r>
            <a:endParaRPr lang="tr-TR" sz="2800" b="1" u="sng" dirty="0">
              <a:solidFill>
                <a:schemeClr val="bg1"/>
              </a:solidFill>
              <a:latin typeface="Arial" panose="020B0604020202020204" pitchFamily="34" charset="0"/>
            </a:endParaRPr>
          </a:p>
          <a:p>
            <a:r>
              <a:rPr lang="tr-TR" sz="2800" b="1" u="sng" dirty="0" smtClean="0">
                <a:solidFill>
                  <a:schemeClr val="bg1"/>
                </a:solidFill>
                <a:latin typeface="Arial" panose="020B0604020202020204" pitchFamily="34" charset="0"/>
              </a:rPr>
              <a:t>SW11.3.3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Üç </a:t>
            </a:r>
            <a:r>
              <a:rPr lang="tr-TR" sz="2800" dirty="0">
                <a:solidFill>
                  <a:schemeClr val="bg1"/>
                </a:solidFill>
                <a:latin typeface="Arial" panose="020B0604020202020204" pitchFamily="34" charset="0"/>
              </a:rPr>
              <a:t>kronometreden ikisi çalışıyorsa derecelerin ortalaması resmi derece olarak kabul edilecektir. </a:t>
            </a:r>
            <a:endParaRPr lang="tr-TR" dirty="0"/>
          </a:p>
        </p:txBody>
      </p:sp>
      <p:graphicFrame>
        <p:nvGraphicFramePr>
          <p:cNvPr id="4" name="Pladsholder til indhold 4"/>
          <p:cNvGraphicFramePr>
            <a:graphicFrameLocks/>
          </p:cNvGraphicFramePr>
          <p:nvPr>
            <p:extLst>
              <p:ext uri="{D42A27DB-BD31-4B8C-83A1-F6EECF244321}">
                <p14:modId xmlns:p14="http://schemas.microsoft.com/office/powerpoint/2010/main" val="822588353"/>
              </p:ext>
            </p:extLst>
          </p:nvPr>
        </p:nvGraphicFramePr>
        <p:xfrm>
          <a:off x="4067944" y="1556794"/>
          <a:ext cx="4968552" cy="4818509"/>
        </p:xfrm>
        <a:graphic>
          <a:graphicData uri="http://schemas.openxmlformats.org/drawingml/2006/table">
            <a:tbl>
              <a:tblPr firstRow="1" bandRow="1">
                <a:tableStyleId>{5C22544A-7EE6-4342-B048-85BDC9FD1C3A}</a:tableStyleId>
              </a:tblPr>
              <a:tblGrid>
                <a:gridCol w="2401281">
                  <a:extLst>
                    <a:ext uri="{9D8B030D-6E8A-4147-A177-3AD203B41FA5}">
                      <a16:colId xmlns="" xmlns:a16="http://schemas.microsoft.com/office/drawing/2014/main" val="20000"/>
                    </a:ext>
                  </a:extLst>
                </a:gridCol>
                <a:gridCol w="2567271">
                  <a:extLst>
                    <a:ext uri="{9D8B030D-6E8A-4147-A177-3AD203B41FA5}">
                      <a16:colId xmlns="" xmlns:a16="http://schemas.microsoft.com/office/drawing/2014/main" val="20001"/>
                    </a:ext>
                  </a:extLst>
                </a:gridCol>
              </a:tblGrid>
              <a:tr h="9480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tr-TR"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Kronometreler</a:t>
                      </a:r>
                      <a:endParaRPr lang="en-US" dirty="0" smtClean="0">
                        <a:solidFill>
                          <a:schemeClr val="tx1"/>
                        </a:solidFill>
                      </a:endParaRPr>
                    </a:p>
                  </a:txBody>
                  <a:tcPr/>
                </a:tc>
                <a:tc>
                  <a:txBody>
                    <a:bodyPr/>
                    <a:lstStyle/>
                    <a:p>
                      <a:pPr algn="ctr"/>
                      <a:endParaRPr lang="en-US" dirty="0" smtClean="0"/>
                    </a:p>
                    <a:p>
                      <a:pPr algn="ctr"/>
                      <a:r>
                        <a:rPr lang="tr-TR" dirty="0" smtClean="0">
                          <a:solidFill>
                            <a:schemeClr val="tx1"/>
                          </a:solidFill>
                        </a:rPr>
                        <a:t>Zaman</a:t>
                      </a:r>
                      <a:endParaRPr lang="en-US" dirty="0">
                        <a:solidFill>
                          <a:schemeClr val="tx1"/>
                        </a:solidFill>
                      </a:endParaRPr>
                    </a:p>
                  </a:txBody>
                  <a:tcPr/>
                </a:tc>
                <a:extLst>
                  <a:ext uri="{0D108BD9-81ED-4DB2-BD59-A6C34878D82A}">
                    <a16:rowId xmlns="" xmlns:a16="http://schemas.microsoft.com/office/drawing/2014/main" val="10000"/>
                  </a:ext>
                </a:extLst>
              </a:tr>
              <a:tr h="967606">
                <a:tc>
                  <a:txBody>
                    <a:bodyPr/>
                    <a:lstStyle/>
                    <a:p>
                      <a:pPr algn="ctr"/>
                      <a:endParaRPr lang="en-US" sz="2800" dirty="0" smtClean="0"/>
                    </a:p>
                    <a:p>
                      <a:pPr algn="ctr"/>
                      <a:r>
                        <a:rPr lang="en-US" sz="2800" dirty="0" smtClean="0">
                          <a:solidFill>
                            <a:schemeClr val="tx1"/>
                          </a:solidFill>
                        </a:rPr>
                        <a:t>1</a:t>
                      </a:r>
                      <a:endParaRPr lang="en-US" sz="2800" dirty="0">
                        <a:solidFill>
                          <a:schemeClr val="tx1"/>
                        </a:solidFill>
                      </a:endParaRPr>
                    </a:p>
                  </a:txBody>
                  <a:tcPr/>
                </a:tc>
                <a:tc>
                  <a:txBody>
                    <a:bodyPr/>
                    <a:lstStyle/>
                    <a:p>
                      <a:pPr algn="ctr"/>
                      <a:endParaRPr lang="en-US" sz="2800" dirty="0" smtClean="0"/>
                    </a:p>
                    <a:p>
                      <a:pPr algn="ctr"/>
                      <a:r>
                        <a:rPr lang="en-US" sz="2800" dirty="0" smtClean="0">
                          <a:solidFill>
                            <a:schemeClr val="tx1"/>
                          </a:solidFill>
                        </a:rPr>
                        <a:t>1.34,12</a:t>
                      </a:r>
                      <a:endParaRPr lang="en-US" sz="2800" dirty="0">
                        <a:solidFill>
                          <a:schemeClr val="tx1"/>
                        </a:solidFill>
                      </a:endParaRPr>
                    </a:p>
                  </a:txBody>
                  <a:tcPr/>
                </a:tc>
                <a:extLst>
                  <a:ext uri="{0D108BD9-81ED-4DB2-BD59-A6C34878D82A}">
                    <a16:rowId xmlns="" xmlns:a16="http://schemas.microsoft.com/office/drawing/2014/main" val="10001"/>
                  </a:ext>
                </a:extLst>
              </a:tr>
              <a:tr h="967606">
                <a:tc>
                  <a:txBody>
                    <a:bodyPr/>
                    <a:lstStyle/>
                    <a:p>
                      <a:pPr algn="ctr"/>
                      <a:endParaRPr lang="en-US" sz="2800" dirty="0" smtClean="0"/>
                    </a:p>
                    <a:p>
                      <a:pPr algn="ctr"/>
                      <a:r>
                        <a:rPr lang="en-US" sz="2800" dirty="0" smtClean="0">
                          <a:solidFill>
                            <a:schemeClr val="tx1"/>
                          </a:solidFill>
                        </a:rPr>
                        <a:t>2</a:t>
                      </a:r>
                      <a:endParaRPr lang="en-US" sz="2800" dirty="0">
                        <a:solidFill>
                          <a:schemeClr val="tx1"/>
                        </a:solidFill>
                      </a:endParaRPr>
                    </a:p>
                  </a:txBody>
                  <a:tcPr/>
                </a:tc>
                <a:tc>
                  <a:txBody>
                    <a:bodyPr/>
                    <a:lstStyle/>
                    <a:p>
                      <a:pPr algn="ctr"/>
                      <a:endParaRPr lang="en-US" sz="2800" dirty="0" smtClean="0"/>
                    </a:p>
                    <a:p>
                      <a:pPr algn="ctr"/>
                      <a:r>
                        <a:rPr lang="en-US" sz="2800" dirty="0" smtClean="0">
                          <a:solidFill>
                            <a:schemeClr val="tx1"/>
                          </a:solidFill>
                        </a:rPr>
                        <a:t>1.34,19</a:t>
                      </a:r>
                      <a:endParaRPr lang="en-US" sz="2800" dirty="0">
                        <a:solidFill>
                          <a:schemeClr val="tx1"/>
                        </a:solidFill>
                      </a:endParaRPr>
                    </a:p>
                  </a:txBody>
                  <a:tcPr/>
                </a:tc>
                <a:extLst>
                  <a:ext uri="{0D108BD9-81ED-4DB2-BD59-A6C34878D82A}">
                    <a16:rowId xmlns="" xmlns:a16="http://schemas.microsoft.com/office/drawing/2014/main" val="10002"/>
                  </a:ext>
                </a:extLst>
              </a:tr>
              <a:tr h="967606">
                <a:tc>
                  <a:txBody>
                    <a:bodyPr/>
                    <a:lstStyle/>
                    <a:p>
                      <a:pPr algn="ctr"/>
                      <a:endParaRPr lang="en-US" sz="2800" dirty="0" smtClean="0"/>
                    </a:p>
                    <a:p>
                      <a:pPr algn="ctr"/>
                      <a:r>
                        <a:rPr lang="en-US" sz="2800" dirty="0" smtClean="0">
                          <a:solidFill>
                            <a:schemeClr val="tx1"/>
                          </a:solidFill>
                        </a:rPr>
                        <a:t>3</a:t>
                      </a:r>
                      <a:endParaRPr lang="en-US" sz="2800" dirty="0">
                        <a:solidFill>
                          <a:schemeClr val="tx1"/>
                        </a:solidFill>
                      </a:endParaRPr>
                    </a:p>
                  </a:txBody>
                  <a:tcPr/>
                </a:tc>
                <a:tc>
                  <a:txBody>
                    <a:bodyPr/>
                    <a:lstStyle/>
                    <a:p>
                      <a:pPr algn="ctr"/>
                      <a:endParaRPr lang="en-US" sz="2800" dirty="0" smtClean="0"/>
                    </a:p>
                    <a:p>
                      <a:pPr algn="ctr"/>
                      <a:r>
                        <a:rPr lang="en-US" sz="2800" dirty="0" smtClean="0">
                          <a:solidFill>
                            <a:srgbClr val="0070C0"/>
                          </a:solidFill>
                        </a:rPr>
                        <a:t>-.--,--</a:t>
                      </a:r>
                      <a:endParaRPr lang="en-US" sz="2800" dirty="0">
                        <a:solidFill>
                          <a:srgbClr val="0070C0"/>
                        </a:solidFill>
                      </a:endParaRPr>
                    </a:p>
                  </a:txBody>
                  <a:tcPr/>
                </a:tc>
                <a:extLst>
                  <a:ext uri="{0D108BD9-81ED-4DB2-BD59-A6C34878D82A}">
                    <a16:rowId xmlns="" xmlns:a16="http://schemas.microsoft.com/office/drawing/2014/main" val="10003"/>
                  </a:ext>
                </a:extLst>
              </a:tr>
              <a:tr h="967606">
                <a:tc>
                  <a:txBody>
                    <a:bodyPr/>
                    <a:lstStyle/>
                    <a:p>
                      <a:pPr algn="ctr"/>
                      <a:endParaRPr lang="en-US" sz="2800" dirty="0" smtClean="0"/>
                    </a:p>
                    <a:p>
                      <a:pPr algn="ctr"/>
                      <a:r>
                        <a:rPr lang="tr-TR" sz="2800" dirty="0" smtClean="0">
                          <a:solidFill>
                            <a:srgbClr val="FF0000"/>
                          </a:solidFill>
                        </a:rPr>
                        <a:t>Resmi Zaman</a:t>
                      </a:r>
                      <a:endParaRPr lang="en-US" sz="2800" dirty="0">
                        <a:solidFill>
                          <a:srgbClr val="FF0000"/>
                        </a:solidFill>
                      </a:endParaRPr>
                    </a:p>
                  </a:txBody>
                  <a:tcPr/>
                </a:tc>
                <a:tc>
                  <a:txBody>
                    <a:bodyPr/>
                    <a:lstStyle/>
                    <a:p>
                      <a:pPr algn="ctr"/>
                      <a:endParaRPr lang="en-US" sz="2800" dirty="0" smtClean="0"/>
                    </a:p>
                    <a:p>
                      <a:pPr algn="ctr"/>
                      <a:r>
                        <a:rPr lang="en-US" sz="2800" dirty="0" smtClean="0">
                          <a:solidFill>
                            <a:srgbClr val="FF0000"/>
                          </a:solidFill>
                        </a:rPr>
                        <a:t>1.34,15</a:t>
                      </a:r>
                      <a:endParaRPr lang="en-US" sz="2800" dirty="0">
                        <a:solidFill>
                          <a:srgbClr val="FF0000"/>
                        </a:solidFill>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2987380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4" y="1481656"/>
            <a:ext cx="9144453"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SW11.4</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yüzücünün yarış esnasında veya yarışı takiben diskalifiye edilmesi halinde bu resmi sonuçlara kaydedilir ancak </a:t>
            </a:r>
            <a:r>
              <a:rPr lang="tr-TR" sz="2800" dirty="0">
                <a:solidFill>
                  <a:srgbClr val="FFFF00"/>
                </a:solidFill>
                <a:latin typeface="Arial" panose="020B0604020202020204" pitchFamily="34" charset="0"/>
              </a:rPr>
              <a:t>derecesi ve sıralaması kayıt edilmez veya anons edilmez.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SW11.5</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Diskalifiye bayrak yarışında verilmişse, diskalifiye anına kadar kurallara uygun dereceler resmi sonuçlara kaydedilir. </a:t>
            </a:r>
          </a:p>
          <a:p>
            <a:pPr algn="just"/>
            <a:r>
              <a:rPr lang="tr-TR" sz="2800" b="1" u="sng"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SW11.6</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Bayrak </a:t>
            </a:r>
            <a:r>
              <a:rPr lang="tr-TR" sz="2800" dirty="0">
                <a:solidFill>
                  <a:schemeClr val="bg1"/>
                </a:solidFill>
                <a:latin typeface="Arial" panose="020B0604020202020204" pitchFamily="34" charset="0"/>
              </a:rPr>
              <a:t>yarışlarında ilk başlayan yüzücünün 50 metre ve 100 metre dereceleri kaydedilerek resmi sonuçlarda açıklanır.</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79</a:t>
            </a:r>
            <a:endParaRPr lang="tr-TR" dirty="0">
              <a:solidFill>
                <a:schemeClr val="bg1"/>
              </a:solidFill>
            </a:endParaRPr>
          </a:p>
        </p:txBody>
      </p:sp>
    </p:spTree>
    <p:extLst>
      <p:ext uri="{BB962C8B-B14F-4D97-AF65-F5344CB8AC3E}">
        <p14:creationId xmlns:p14="http://schemas.microsoft.com/office/powerpoint/2010/main" val="36573164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340768"/>
            <a:ext cx="9132295" cy="5355312"/>
          </a:xfrm>
          <a:prstGeom prst="rect">
            <a:avLst/>
          </a:prstGeom>
        </p:spPr>
        <p:txBody>
          <a:bodyPr wrap="square">
            <a:spAutoFit/>
          </a:bodyPr>
          <a:lstStyle/>
          <a:p>
            <a:pPr algn="ctr"/>
            <a:r>
              <a:rPr lang="tr-TR" sz="2800" b="1" dirty="0">
                <a:solidFill>
                  <a:schemeClr val="bg1"/>
                </a:solidFill>
                <a:latin typeface="Arial" panose="020B0604020202020204" pitchFamily="34" charset="0"/>
              </a:rPr>
              <a:t>SW 12    DÜNYA REKORLARI </a:t>
            </a:r>
            <a:endParaRPr lang="tr-TR" sz="2800" b="1" dirty="0" smtClean="0">
              <a:solidFill>
                <a:schemeClr val="bg1"/>
              </a:solidFill>
              <a:latin typeface="Arial" panose="020B0604020202020204" pitchFamily="34" charset="0"/>
            </a:endParaRPr>
          </a:p>
          <a:p>
            <a:pPr algn="just"/>
            <a:endParaRPr lang="tr-TR" sz="2800" b="1" u="sng"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SW12.1</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50 metrelik kulvarlarda aşağıda belirtilen stiller ve mesafelerde her iki cinsiyet için dünya rekoru onaylanacaktır</a:t>
            </a:r>
            <a:r>
              <a:rPr lang="tr-TR" sz="2600" dirty="0" smtClean="0">
                <a:solidFill>
                  <a:schemeClr val="bg1"/>
                </a:solidFill>
                <a:latin typeface="Arial" panose="020B0604020202020204" pitchFamily="34" charset="0"/>
              </a:rPr>
              <a:t>.</a:t>
            </a:r>
          </a:p>
          <a:p>
            <a:pPr algn="just"/>
            <a:r>
              <a:rPr lang="tr-TR" sz="2600" dirty="0" smtClean="0">
                <a:solidFill>
                  <a:schemeClr val="bg1"/>
                </a:solidFill>
                <a:latin typeface="Arial" panose="020B0604020202020204" pitchFamily="34" charset="0"/>
              </a:rPr>
              <a:t> </a:t>
            </a:r>
          </a:p>
          <a:p>
            <a:pPr algn="just"/>
            <a:r>
              <a:rPr lang="tr-TR" sz="2600" dirty="0" smtClean="0">
                <a:solidFill>
                  <a:schemeClr val="bg1"/>
                </a:solidFill>
                <a:latin typeface="Arial" panose="020B0604020202020204" pitchFamily="34" charset="0"/>
              </a:rPr>
              <a:t>Serbest </a:t>
            </a:r>
            <a:r>
              <a:rPr lang="tr-TR" sz="2600" dirty="0">
                <a:solidFill>
                  <a:schemeClr val="bg1"/>
                </a:solidFill>
                <a:latin typeface="Arial" panose="020B0604020202020204" pitchFamily="34" charset="0"/>
              </a:rPr>
              <a:t>stil  </a:t>
            </a:r>
            <a:r>
              <a:rPr lang="tr-TR" sz="2600" dirty="0" smtClean="0">
                <a:solidFill>
                  <a:schemeClr val="bg1"/>
                </a:solidFill>
                <a:latin typeface="Arial" panose="020B0604020202020204" pitchFamily="34" charset="0"/>
              </a:rPr>
              <a:t>		50,100, 200, 400, 800 ve </a:t>
            </a:r>
            <a:r>
              <a:rPr lang="tr-TR" sz="2600" dirty="0">
                <a:solidFill>
                  <a:schemeClr val="bg1"/>
                </a:solidFill>
                <a:latin typeface="Arial" panose="020B0604020202020204" pitchFamily="34" charset="0"/>
              </a:rPr>
              <a:t>1500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Sırtüstü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Kurbağalama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Kelebek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Ferdi Karışık	200 </a:t>
            </a:r>
            <a:r>
              <a:rPr lang="tr-TR" sz="2600" dirty="0">
                <a:solidFill>
                  <a:schemeClr val="bg1"/>
                </a:solidFill>
                <a:latin typeface="Arial" panose="020B0604020202020204" pitchFamily="34" charset="0"/>
              </a:rPr>
              <a:t>ve 400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Serbest Bayrak	4 x 100 </a:t>
            </a:r>
            <a:r>
              <a:rPr lang="tr-TR" sz="2600" dirty="0">
                <a:solidFill>
                  <a:schemeClr val="bg1"/>
                </a:solidFill>
                <a:latin typeface="Arial" panose="020B0604020202020204" pitchFamily="34" charset="0"/>
              </a:rPr>
              <a:t>ve </a:t>
            </a:r>
            <a:r>
              <a:rPr lang="tr-TR" sz="2600" dirty="0" smtClean="0">
                <a:solidFill>
                  <a:schemeClr val="bg1"/>
                </a:solidFill>
                <a:latin typeface="Arial" panose="020B0604020202020204" pitchFamily="34" charset="0"/>
              </a:rPr>
              <a:t>4 x 200 m </a:t>
            </a:r>
          </a:p>
          <a:p>
            <a:pPr algn="just"/>
            <a:r>
              <a:rPr lang="tr-TR" sz="2600" dirty="0" smtClean="0">
                <a:solidFill>
                  <a:schemeClr val="bg1"/>
                </a:solidFill>
                <a:latin typeface="Arial" panose="020B0604020202020204" pitchFamily="34" charset="0"/>
              </a:rPr>
              <a:t>Karışık </a:t>
            </a:r>
            <a:r>
              <a:rPr lang="tr-TR" sz="2600" dirty="0">
                <a:solidFill>
                  <a:schemeClr val="bg1"/>
                </a:solidFill>
                <a:latin typeface="Arial" panose="020B0604020202020204" pitchFamily="34" charset="0"/>
              </a:rPr>
              <a:t>Bayrak    </a:t>
            </a:r>
            <a:r>
              <a:rPr lang="tr-TR" sz="2600" dirty="0" smtClean="0">
                <a:solidFill>
                  <a:schemeClr val="bg1"/>
                </a:solidFill>
                <a:latin typeface="Arial" panose="020B0604020202020204" pitchFamily="34" charset="0"/>
              </a:rPr>
              <a:t>	4 x 100 m  </a:t>
            </a:r>
          </a:p>
          <a:p>
            <a:pPr algn="just"/>
            <a:r>
              <a:rPr lang="tr-TR" sz="2600" dirty="0" smtClean="0">
                <a:solidFill>
                  <a:schemeClr val="bg1"/>
                </a:solidFill>
                <a:latin typeface="Arial" panose="020B0604020202020204" pitchFamily="34" charset="0"/>
              </a:rPr>
              <a:t>Mixed Bayrak	4 x 100 m Serbest ve 4 x 100 m </a:t>
            </a:r>
            <a:r>
              <a:rPr lang="tr-TR" sz="2600" dirty="0">
                <a:solidFill>
                  <a:schemeClr val="bg1"/>
                </a:solidFill>
                <a:latin typeface="Arial" panose="020B0604020202020204" pitchFamily="34" charset="0"/>
              </a:rPr>
              <a:t>Karışık</a:t>
            </a:r>
            <a:endParaRPr lang="tr-TR" sz="2600" dirty="0"/>
          </a:p>
        </p:txBody>
      </p:sp>
      <p:sp>
        <p:nvSpPr>
          <p:cNvPr id="9" name="Metin kutusu 8"/>
          <p:cNvSpPr txBox="1"/>
          <p:nvPr/>
        </p:nvSpPr>
        <p:spPr>
          <a:xfrm>
            <a:off x="8468308" y="6165140"/>
            <a:ext cx="432048" cy="369332"/>
          </a:xfrm>
          <a:prstGeom prst="rect">
            <a:avLst/>
          </a:prstGeom>
          <a:noFill/>
        </p:spPr>
        <p:txBody>
          <a:bodyPr wrap="square" rtlCol="0">
            <a:spAutoFit/>
          </a:bodyPr>
          <a:lstStyle/>
          <a:p>
            <a:r>
              <a:rPr lang="tr-TR" dirty="0" smtClean="0">
                <a:solidFill>
                  <a:schemeClr val="bg1"/>
                </a:solidFill>
              </a:rPr>
              <a:t>80</a:t>
            </a:r>
            <a:endParaRPr lang="tr-TR" dirty="0">
              <a:solidFill>
                <a:schemeClr val="bg1"/>
              </a:solidFill>
            </a:endParaRPr>
          </a:p>
        </p:txBody>
      </p:sp>
    </p:spTree>
    <p:extLst>
      <p:ext uri="{BB962C8B-B14F-4D97-AF65-F5344CB8AC3E}">
        <p14:creationId xmlns:p14="http://schemas.microsoft.com/office/powerpoint/2010/main" val="41947943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340768"/>
            <a:ext cx="9132295" cy="5293757"/>
          </a:xfrm>
          <a:prstGeom prst="rect">
            <a:avLst/>
          </a:prstGeom>
        </p:spPr>
        <p:txBody>
          <a:bodyPr wrap="square">
            <a:spAutoFit/>
          </a:bodyPr>
          <a:lstStyle/>
          <a:p>
            <a:pPr algn="ctr"/>
            <a:r>
              <a:rPr lang="tr-TR" sz="2600" b="1" dirty="0">
                <a:solidFill>
                  <a:schemeClr val="bg1"/>
                </a:solidFill>
                <a:latin typeface="Arial" panose="020B0604020202020204" pitchFamily="34" charset="0"/>
              </a:rPr>
              <a:t>SW 12    DÜNYA REKORLARI </a:t>
            </a:r>
            <a:endParaRPr lang="tr-TR" sz="2600" b="1" dirty="0" smtClean="0">
              <a:solidFill>
                <a:schemeClr val="bg1"/>
              </a:solidFill>
              <a:latin typeface="Arial" panose="020B0604020202020204" pitchFamily="34" charset="0"/>
            </a:endParaRPr>
          </a:p>
          <a:p>
            <a:pPr algn="just"/>
            <a:endParaRPr lang="tr-TR" sz="2600" b="1" u="sng"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SW12.2</a:t>
            </a:r>
            <a:r>
              <a:rPr lang="tr-TR" sz="2600" b="1"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25 </a:t>
            </a:r>
            <a:r>
              <a:rPr lang="tr-TR" sz="2600" dirty="0">
                <a:solidFill>
                  <a:schemeClr val="bg1"/>
                </a:solidFill>
                <a:latin typeface="Arial" panose="020B0604020202020204" pitchFamily="34" charset="0"/>
              </a:rPr>
              <a:t>metrelik kulvarlarda aşağıda belirtilen stiller ve mesafelerde her iki cinsiyet için dünya rekoru onaylanacaktır</a:t>
            </a:r>
            <a:r>
              <a:rPr lang="tr-TR" sz="2600" dirty="0" smtClean="0">
                <a:solidFill>
                  <a:schemeClr val="bg1"/>
                </a:solidFill>
                <a:latin typeface="Arial" panose="020B0604020202020204" pitchFamily="34" charset="0"/>
              </a:rPr>
              <a:t>.</a:t>
            </a:r>
          </a:p>
          <a:p>
            <a:pPr algn="just"/>
            <a:r>
              <a:rPr lang="tr-TR" sz="2600" dirty="0" smtClean="0">
                <a:solidFill>
                  <a:schemeClr val="bg1"/>
                </a:solidFill>
                <a:latin typeface="Arial" panose="020B0604020202020204" pitchFamily="34" charset="0"/>
              </a:rPr>
              <a:t> </a:t>
            </a:r>
          </a:p>
          <a:p>
            <a:pPr algn="just"/>
            <a:r>
              <a:rPr lang="tr-TR" sz="2600" dirty="0" smtClean="0">
                <a:solidFill>
                  <a:schemeClr val="bg1"/>
                </a:solidFill>
                <a:latin typeface="Arial" panose="020B0604020202020204" pitchFamily="34" charset="0"/>
              </a:rPr>
              <a:t>Serbest </a:t>
            </a:r>
            <a:r>
              <a:rPr lang="tr-TR" sz="2600" dirty="0">
                <a:solidFill>
                  <a:schemeClr val="bg1"/>
                </a:solidFill>
                <a:latin typeface="Arial" panose="020B0604020202020204" pitchFamily="34" charset="0"/>
              </a:rPr>
              <a:t>stil  </a:t>
            </a:r>
            <a:r>
              <a:rPr lang="tr-TR" sz="2600" dirty="0" smtClean="0">
                <a:solidFill>
                  <a:schemeClr val="bg1"/>
                </a:solidFill>
                <a:latin typeface="Arial" panose="020B0604020202020204" pitchFamily="34" charset="0"/>
              </a:rPr>
              <a:t>		50,100, 200, 400, 800 ve </a:t>
            </a:r>
            <a:r>
              <a:rPr lang="tr-TR" sz="2600" dirty="0">
                <a:solidFill>
                  <a:schemeClr val="bg1"/>
                </a:solidFill>
                <a:latin typeface="Arial" panose="020B0604020202020204" pitchFamily="34" charset="0"/>
              </a:rPr>
              <a:t>1500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Sırtüstü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Kurbağalama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Kelebek        	50,100 </a:t>
            </a:r>
            <a:r>
              <a:rPr lang="tr-TR" sz="2600" dirty="0">
                <a:solidFill>
                  <a:schemeClr val="bg1"/>
                </a:solidFill>
                <a:latin typeface="Arial" panose="020B0604020202020204" pitchFamily="34" charset="0"/>
              </a:rPr>
              <a:t>ve 200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Ferdi Karışık	100, 200 </a:t>
            </a:r>
            <a:r>
              <a:rPr lang="tr-TR" sz="2600" dirty="0">
                <a:solidFill>
                  <a:schemeClr val="bg1"/>
                </a:solidFill>
                <a:latin typeface="Arial" panose="020B0604020202020204" pitchFamily="34" charset="0"/>
              </a:rPr>
              <a:t>ve 400 </a:t>
            </a:r>
            <a:r>
              <a:rPr lang="tr-TR" sz="2600" dirty="0" smtClean="0">
                <a:solidFill>
                  <a:schemeClr val="bg1"/>
                </a:solidFill>
                <a:latin typeface="Arial" panose="020B0604020202020204" pitchFamily="34" charset="0"/>
              </a:rPr>
              <a:t>m  </a:t>
            </a:r>
          </a:p>
          <a:p>
            <a:pPr algn="just"/>
            <a:r>
              <a:rPr lang="tr-TR" sz="2600" dirty="0" smtClean="0">
                <a:solidFill>
                  <a:schemeClr val="bg1"/>
                </a:solidFill>
                <a:latin typeface="Arial" panose="020B0604020202020204" pitchFamily="34" charset="0"/>
              </a:rPr>
              <a:t>Serbest Bayrak	4 x 50, 4 x 100 </a:t>
            </a:r>
            <a:r>
              <a:rPr lang="tr-TR" sz="2600" dirty="0">
                <a:solidFill>
                  <a:schemeClr val="bg1"/>
                </a:solidFill>
                <a:latin typeface="Arial" panose="020B0604020202020204" pitchFamily="34" charset="0"/>
              </a:rPr>
              <a:t>ve </a:t>
            </a:r>
            <a:r>
              <a:rPr lang="tr-TR" sz="2600" dirty="0" smtClean="0">
                <a:solidFill>
                  <a:schemeClr val="bg1"/>
                </a:solidFill>
                <a:latin typeface="Arial" panose="020B0604020202020204" pitchFamily="34" charset="0"/>
              </a:rPr>
              <a:t>4 x 200 m </a:t>
            </a:r>
          </a:p>
          <a:p>
            <a:pPr algn="just"/>
            <a:r>
              <a:rPr lang="tr-TR" sz="2600" dirty="0" smtClean="0">
                <a:solidFill>
                  <a:schemeClr val="bg1"/>
                </a:solidFill>
                <a:latin typeface="Arial" panose="020B0604020202020204" pitchFamily="34" charset="0"/>
              </a:rPr>
              <a:t>Karışık </a:t>
            </a:r>
            <a:r>
              <a:rPr lang="tr-TR" sz="2600" dirty="0">
                <a:solidFill>
                  <a:schemeClr val="bg1"/>
                </a:solidFill>
                <a:latin typeface="Arial" panose="020B0604020202020204" pitchFamily="34" charset="0"/>
              </a:rPr>
              <a:t>Bayrak    </a:t>
            </a:r>
            <a:r>
              <a:rPr lang="tr-TR" sz="2600" dirty="0" smtClean="0">
                <a:solidFill>
                  <a:schemeClr val="bg1"/>
                </a:solidFill>
                <a:latin typeface="Arial" panose="020B0604020202020204" pitchFamily="34" charset="0"/>
              </a:rPr>
              <a:t>	4 x 50, 4 x 100 m  </a:t>
            </a:r>
          </a:p>
          <a:p>
            <a:pPr algn="just"/>
            <a:r>
              <a:rPr lang="tr-TR" sz="2600" dirty="0" smtClean="0">
                <a:solidFill>
                  <a:schemeClr val="bg1"/>
                </a:solidFill>
                <a:latin typeface="Arial" panose="020B0604020202020204" pitchFamily="34" charset="0"/>
              </a:rPr>
              <a:t>Mixed Bayrak	4 x 50 m Serbest ve 4 x 50 m </a:t>
            </a:r>
            <a:r>
              <a:rPr lang="tr-TR" sz="2600" dirty="0">
                <a:solidFill>
                  <a:schemeClr val="bg1"/>
                </a:solidFill>
                <a:latin typeface="Arial" panose="020B0604020202020204" pitchFamily="34" charset="0"/>
              </a:rPr>
              <a:t>Karışık</a:t>
            </a:r>
            <a:endParaRPr lang="tr-TR" sz="2600" dirty="0"/>
          </a:p>
        </p:txBody>
      </p:sp>
      <p:sp>
        <p:nvSpPr>
          <p:cNvPr id="9" name="Metin kutusu 8"/>
          <p:cNvSpPr txBox="1"/>
          <p:nvPr/>
        </p:nvSpPr>
        <p:spPr>
          <a:xfrm>
            <a:off x="8604448" y="6309320"/>
            <a:ext cx="432048" cy="369332"/>
          </a:xfrm>
          <a:prstGeom prst="rect">
            <a:avLst/>
          </a:prstGeom>
          <a:noFill/>
        </p:spPr>
        <p:txBody>
          <a:bodyPr wrap="square" rtlCol="0">
            <a:spAutoFit/>
          </a:bodyPr>
          <a:lstStyle/>
          <a:p>
            <a:r>
              <a:rPr lang="tr-TR" dirty="0" smtClean="0">
                <a:solidFill>
                  <a:schemeClr val="bg1"/>
                </a:solidFill>
              </a:rPr>
              <a:t>81</a:t>
            </a:r>
            <a:endParaRPr lang="tr-TR" dirty="0">
              <a:solidFill>
                <a:schemeClr val="bg1"/>
              </a:solidFill>
            </a:endParaRPr>
          </a:p>
        </p:txBody>
      </p:sp>
    </p:spTree>
    <p:extLst>
      <p:ext uri="{BB962C8B-B14F-4D97-AF65-F5344CB8AC3E}">
        <p14:creationId xmlns:p14="http://schemas.microsoft.com/office/powerpoint/2010/main" val="17413921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82</a:t>
            </a:r>
            <a:endParaRPr lang="tr-TR" dirty="0">
              <a:solidFill>
                <a:schemeClr val="bg1"/>
              </a:solidFill>
            </a:endParaRPr>
          </a:p>
        </p:txBody>
      </p:sp>
      <p:sp>
        <p:nvSpPr>
          <p:cNvPr id="2" name="Dikdörtgen 1"/>
          <p:cNvSpPr/>
          <p:nvPr/>
        </p:nvSpPr>
        <p:spPr>
          <a:xfrm>
            <a:off x="0" y="1844824"/>
            <a:ext cx="9132295"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SW12.4</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Bayrak </a:t>
            </a:r>
            <a:r>
              <a:rPr lang="tr-TR" sz="2800" dirty="0">
                <a:solidFill>
                  <a:schemeClr val="bg1"/>
                </a:solidFill>
                <a:latin typeface="Arial" panose="020B0604020202020204" pitchFamily="34" charset="0"/>
              </a:rPr>
              <a:t>takımının yüzücülerinin uyrukları aynı olmalıdır. </a:t>
            </a:r>
          </a:p>
          <a:p>
            <a:pPr algn="just"/>
            <a:r>
              <a:rPr lang="tr-TR" sz="2800" b="1" u="sng"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SW12.5</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Bütün rekorlar çekişmeli yarışlarda veya zamana karşı yapılan ferdi yarışlarda </a:t>
            </a:r>
            <a:r>
              <a:rPr lang="tr-TR" sz="2800" dirty="0" smtClean="0">
                <a:solidFill>
                  <a:schemeClr val="bg1"/>
                </a:solidFill>
                <a:latin typeface="Arial" panose="020B0604020202020204" pitchFamily="34" charset="0"/>
              </a:rPr>
              <a:t>kırılmalıdır</a:t>
            </a:r>
            <a:r>
              <a:rPr lang="tr-TR" sz="2800" dirty="0">
                <a:solidFill>
                  <a:schemeClr val="bg1"/>
                </a:solidFill>
                <a:latin typeface="Arial" panose="020B0604020202020204" pitchFamily="34" charset="0"/>
              </a:rPr>
              <a:t>. Rekor denemeleri en az üç gün önce kamuoyuna ilan ile duyurulur. Zamana karşı yapılan ferdi yarışIarda derece denemesi olarak kırılan ve bir federasyon temsilcisi tarafından onaylanan rekorlarda en az üç gün önceden kamuoyuna duyurulma şartı gerekli değildir.</a:t>
            </a:r>
            <a:endParaRPr lang="tr-TR" dirty="0"/>
          </a:p>
        </p:txBody>
      </p:sp>
    </p:spTree>
    <p:extLst>
      <p:ext uri="{BB962C8B-B14F-4D97-AF65-F5344CB8AC3E}">
        <p14:creationId xmlns:p14="http://schemas.microsoft.com/office/powerpoint/2010/main" val="25890852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83</a:t>
            </a:r>
            <a:endParaRPr lang="tr-TR" dirty="0">
              <a:solidFill>
                <a:schemeClr val="bg1"/>
              </a:solidFill>
            </a:endParaRPr>
          </a:p>
        </p:txBody>
      </p:sp>
      <p:sp>
        <p:nvSpPr>
          <p:cNvPr id="2" name="Dikdörtgen 1"/>
          <p:cNvSpPr/>
          <p:nvPr/>
        </p:nvSpPr>
        <p:spPr>
          <a:xfrm>
            <a:off x="0" y="1267620"/>
            <a:ext cx="9143999" cy="5693866"/>
          </a:xfrm>
          <a:prstGeom prst="rect">
            <a:avLst/>
          </a:prstGeom>
          <a:ln>
            <a:solidFill>
              <a:schemeClr val="accent1"/>
            </a:solidFill>
          </a:ln>
        </p:spPr>
        <p:txBody>
          <a:bodyPr wrap="square">
            <a:spAutoFit/>
          </a:bodyPr>
          <a:lstStyle/>
          <a:p>
            <a:pPr algn="just"/>
            <a:r>
              <a:rPr lang="tr-TR" sz="2800" b="1" u="sng" dirty="0" smtClean="0">
                <a:solidFill>
                  <a:schemeClr val="bg1"/>
                </a:solidFill>
                <a:latin typeface="Arial" panose="020B0604020202020204" pitchFamily="34" charset="0"/>
              </a:rPr>
              <a:t>SW12.6</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Her </a:t>
            </a:r>
            <a:r>
              <a:rPr lang="tr-TR" sz="2800" dirty="0">
                <a:solidFill>
                  <a:schemeClr val="bg1"/>
                </a:solidFill>
                <a:latin typeface="Arial" panose="020B0604020202020204" pitchFamily="34" charset="0"/>
              </a:rPr>
              <a:t>kulvarın uzunluğu yarışmanın yapılacağı ülke federasyonunun atadığı bir resmi görevli tarafından onaylanmış olmalıdır.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SW12.7</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Taşınabilir bariyer kullanıldığında</a:t>
            </a:r>
            <a:r>
              <a:rPr lang="tr-TR" sz="2800" dirty="0" smtClean="0">
                <a:solidFill>
                  <a:schemeClr val="bg1"/>
                </a:solidFill>
                <a:latin typeface="Arial" panose="020B0604020202020204" pitchFamily="34" charset="0"/>
              </a:rPr>
              <a:t>, seansın </a:t>
            </a:r>
            <a:r>
              <a:rPr lang="tr-TR" sz="2800" dirty="0">
                <a:solidFill>
                  <a:schemeClr val="bg1"/>
                </a:solidFill>
                <a:latin typeface="Arial" panose="020B0604020202020204" pitchFamily="34" charset="0"/>
              </a:rPr>
              <a:t>sonunda, elde edilen derecelerde kulvar uzunluğunun doğruluğu kontrol edilmelidir. </a:t>
            </a:r>
            <a:r>
              <a:rPr lang="tr-TR" sz="2800" dirty="0" err="1" smtClean="0">
                <a:solidFill>
                  <a:srgbClr val="FFFF00"/>
                </a:solidFill>
                <a:latin typeface="Arial" panose="020B0604020202020204" pitchFamily="34" charset="0"/>
                <a:hlinkClick r:id="rId2" action="ppaction://hlinkfile"/>
              </a:rPr>
              <a:t>taşınabilir_bariyer</a:t>
            </a:r>
            <a:endParaRPr lang="tr-TR" sz="2800" dirty="0" smtClean="0">
              <a:solidFill>
                <a:srgbClr val="FFFF00"/>
              </a:solidFill>
              <a:latin typeface="Arial" panose="020B0604020202020204" pitchFamily="34" charset="0"/>
            </a:endParaRPr>
          </a:p>
          <a:p>
            <a:pPr algn="just"/>
            <a:r>
              <a:rPr lang="tr-TR" sz="2800" dirty="0" smtClean="0">
                <a:solidFill>
                  <a:srgbClr val="C00000"/>
                </a:solidFill>
                <a:latin typeface="Arial" panose="020B0604020202020204" pitchFamily="34" charset="0"/>
              </a:rPr>
              <a:t> </a:t>
            </a:r>
            <a:endParaRPr lang="tr-TR" sz="2800" dirty="0">
              <a:solidFill>
                <a:srgbClr val="C00000"/>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SW12.8</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Dünya rekorları ve Dünya Gençler rekorları yalnızca elektronik kronometre tarafından kaydedilmiş ya da elektronik kronometrenin doğru çalışmaması durumunda yarı otomatik kronometre ile kaydedilmiş ise kabul edilir.  </a:t>
            </a:r>
          </a:p>
        </p:txBody>
      </p:sp>
    </p:spTree>
    <p:extLst>
      <p:ext uri="{BB962C8B-B14F-4D97-AF65-F5344CB8AC3E}">
        <p14:creationId xmlns:p14="http://schemas.microsoft.com/office/powerpoint/2010/main" val="348780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a:solidFill>
                  <a:schemeClr val="bg1"/>
                </a:solidFill>
              </a:rPr>
              <a:t>2</a:t>
            </a:r>
          </a:p>
        </p:txBody>
      </p:sp>
      <p:sp>
        <p:nvSpPr>
          <p:cNvPr id="2" name="Dikdörtgen 1"/>
          <p:cNvSpPr/>
          <p:nvPr/>
        </p:nvSpPr>
        <p:spPr>
          <a:xfrm>
            <a:off x="0" y="1316270"/>
            <a:ext cx="9143999" cy="5570756"/>
          </a:xfrm>
          <a:prstGeom prst="rect">
            <a:avLst/>
          </a:prstGeom>
        </p:spPr>
        <p:txBody>
          <a:bodyPr wrap="square">
            <a:spAutoFit/>
          </a:bodyPr>
          <a:lstStyle/>
          <a:p>
            <a:pPr algn="ctr"/>
            <a:r>
              <a:rPr lang="tr-TR" sz="2400" dirty="0" smtClean="0">
                <a:solidFill>
                  <a:srgbClr val="000000"/>
                </a:solidFill>
                <a:latin typeface="Arial" panose="020B0604020202020204" pitchFamily="34" charset="0"/>
              </a:rPr>
              <a:t> </a:t>
            </a:r>
            <a:r>
              <a:rPr lang="tr-TR" sz="2400" b="1" dirty="0">
                <a:solidFill>
                  <a:schemeClr val="bg1"/>
                </a:solidFill>
                <a:latin typeface="Arial" panose="020B0604020202020204" pitchFamily="34" charset="0"/>
              </a:rPr>
              <a:t>(SW 1 MÜSABAKALARIN YÖNETİMİ) </a:t>
            </a:r>
            <a:endParaRPr lang="tr-TR" sz="24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SW1.1</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Yönetim organı tarafından belirlenmiş olan organizasyon </a:t>
            </a:r>
            <a:r>
              <a:rPr lang="tr-TR" sz="2800" dirty="0" smtClean="0">
                <a:solidFill>
                  <a:schemeClr val="bg1"/>
                </a:solidFill>
                <a:latin typeface="Arial" panose="020B0604020202020204" pitchFamily="34" charset="0"/>
              </a:rPr>
              <a:t>komitesi; </a:t>
            </a:r>
            <a:r>
              <a:rPr lang="tr-TR" sz="2800" dirty="0">
                <a:solidFill>
                  <a:schemeClr val="bg1"/>
                </a:solidFill>
                <a:latin typeface="Arial" panose="020B0604020202020204" pitchFamily="34" charset="0"/>
              </a:rPr>
              <a:t>Başhakem, karar hakemleri ve diğer </a:t>
            </a:r>
            <a:r>
              <a:rPr lang="tr-TR" sz="2800" dirty="0" smtClean="0">
                <a:solidFill>
                  <a:schemeClr val="bg1"/>
                </a:solidFill>
                <a:latin typeface="Arial" panose="020B0604020202020204" pitchFamily="34" charset="0"/>
              </a:rPr>
              <a:t>görevlilerin (hakemlerin) ve </a:t>
            </a:r>
            <a:r>
              <a:rPr lang="tr-TR" sz="2800" dirty="0">
                <a:solidFill>
                  <a:schemeClr val="bg1"/>
                </a:solidFill>
                <a:latin typeface="Arial" panose="020B0604020202020204" pitchFamily="34" charset="0"/>
              </a:rPr>
              <a:t>kurallarla belirlenmiş, yetkilerinin haricinde her türlü konuda karar </a:t>
            </a:r>
            <a:r>
              <a:rPr lang="tr-TR" sz="2800" dirty="0" smtClean="0">
                <a:solidFill>
                  <a:schemeClr val="bg1"/>
                </a:solidFill>
                <a:latin typeface="Arial" panose="020B0604020202020204" pitchFamily="34" charset="0"/>
              </a:rPr>
              <a:t>verme, </a:t>
            </a:r>
            <a:r>
              <a:rPr lang="tr-TR" sz="2800" dirty="0">
                <a:solidFill>
                  <a:schemeClr val="bg1"/>
                </a:solidFill>
                <a:latin typeface="Arial" panose="020B0604020202020204" pitchFamily="34" charset="0"/>
              </a:rPr>
              <a:t>yarışları erteleme ve yapılan bir yarışma için kabul edilmiş (o yarışma için özel) kurallara uygun talimat verme yetkisine sahiptir.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SW1.2</a:t>
            </a:r>
            <a:r>
              <a:rPr lang="tr-TR" sz="2800" dirty="0" smtClean="0">
                <a:solidFill>
                  <a:schemeClr val="bg1"/>
                </a:solidFill>
                <a:latin typeface="Arial" panose="020B0604020202020204" pitchFamily="34" charset="0"/>
              </a:rPr>
              <a:t> Olimpiyat </a:t>
            </a:r>
            <a:r>
              <a:rPr lang="tr-TR" sz="2800" dirty="0">
                <a:solidFill>
                  <a:schemeClr val="bg1"/>
                </a:solidFill>
                <a:latin typeface="Arial" panose="020B0604020202020204" pitchFamily="34" charset="0"/>
              </a:rPr>
              <a:t>oyunlarında, Dünya Şampiyonalarında ve Dünya kupasında </a:t>
            </a:r>
            <a:r>
              <a:rPr lang="tr-TR" sz="2800" dirty="0" smtClean="0">
                <a:solidFill>
                  <a:schemeClr val="bg1"/>
                </a:solidFill>
                <a:latin typeface="Arial" panose="020B0604020202020204" pitchFamily="34" charset="0"/>
              </a:rPr>
              <a:t>FINA, aşağıda </a:t>
            </a:r>
            <a:r>
              <a:rPr lang="tr-TR" sz="2800" dirty="0">
                <a:solidFill>
                  <a:schemeClr val="bg1"/>
                </a:solidFill>
                <a:latin typeface="Arial" panose="020B0604020202020204" pitchFamily="34" charset="0"/>
              </a:rPr>
              <a:t>belirlenen asgari sayıdaki görevliyi yarışların kontrolü için tayin eder. </a:t>
            </a:r>
            <a:r>
              <a:rPr lang="tr-TR" sz="2800" dirty="0" smtClean="0">
                <a:solidFill>
                  <a:schemeClr val="bg1"/>
                </a:solidFill>
                <a:latin typeface="Arial" panose="020B0604020202020204" pitchFamily="34" charset="0"/>
              </a:rPr>
              <a:t> </a:t>
            </a:r>
            <a:r>
              <a:rPr lang="tr-TR" sz="2000" dirty="0" smtClean="0">
                <a:solidFill>
                  <a:srgbClr val="FFFF00"/>
                </a:solidFill>
                <a:latin typeface="Arial" panose="020B0604020202020204" pitchFamily="34" charset="0"/>
              </a:rPr>
              <a:t>(www.fina.org) (www. </a:t>
            </a:r>
            <a:r>
              <a:rPr lang="tr-TR" sz="2000" dirty="0">
                <a:solidFill>
                  <a:srgbClr val="FFFF00"/>
                </a:solidFill>
                <a:latin typeface="Arial" panose="020B0604020202020204" pitchFamily="34" charset="0"/>
              </a:rPr>
              <a:t>len.eu) </a:t>
            </a:r>
            <a:r>
              <a:rPr lang="tr-TR" sz="2000" dirty="0" smtClean="0">
                <a:solidFill>
                  <a:srgbClr val="FFFF00"/>
                </a:solidFill>
                <a:latin typeface="Arial" panose="020B0604020202020204" pitchFamily="34" charset="0"/>
              </a:rPr>
              <a:t>(www.tyf.gov.tr)</a:t>
            </a:r>
            <a:endParaRPr lang="tr-TR" sz="2000" dirty="0">
              <a:solidFill>
                <a:srgbClr val="FFFF00"/>
              </a:solidFill>
            </a:endParaRPr>
          </a:p>
        </p:txBody>
      </p:sp>
    </p:spTree>
    <p:extLst>
      <p:ext uri="{BB962C8B-B14F-4D97-AF65-F5344CB8AC3E}">
        <p14:creationId xmlns:p14="http://schemas.microsoft.com/office/powerpoint/2010/main" val="38704660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772816"/>
            <a:ext cx="9132295" cy="4832092"/>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SW12.10</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Saniyenin </a:t>
            </a:r>
            <a:r>
              <a:rPr lang="tr-TR" sz="2800" dirty="0">
                <a:solidFill>
                  <a:schemeClr val="bg1"/>
                </a:solidFill>
                <a:latin typeface="Arial" panose="020B0604020202020204" pitchFamily="34" charset="0"/>
              </a:rPr>
              <a:t>1/100 i bazında eşit derecelerle kırılan rekorlarda eşit dereceyi elde eden yüzücüler "Ortak rekor sahibi" olarak nitelendirilecektir. Sadece yarışı kazananın derecesi Dünya Rekoru olarak açıklanacaktır. Bir rekor denemesi yarışında iki yüzücünün aynı dereceyi yapması halinde her iki yüzücüde birinci olarak ilan edilecektir. </a:t>
            </a:r>
          </a:p>
          <a:p>
            <a:pPr algn="just"/>
            <a:r>
              <a:rPr lang="tr-TR" sz="2800" b="1" u="sng"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SW12.11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Dünya rekorları ve Dünya Gençler rekorları tuz oranı bir litresinde 3 gramdan az tuz olan suda kırılabilir. Deniz ya da okyanus suyunda dünya rekoru tanınmaz. </a:t>
            </a:r>
            <a:endParaRPr lang="tr-TR" dirty="0"/>
          </a:p>
        </p:txBody>
      </p:sp>
      <p:sp>
        <p:nvSpPr>
          <p:cNvPr id="9" name="Metin kutusu 8"/>
          <p:cNvSpPr txBox="1"/>
          <p:nvPr/>
        </p:nvSpPr>
        <p:spPr>
          <a:xfrm>
            <a:off x="8532440" y="6376439"/>
            <a:ext cx="432048" cy="369332"/>
          </a:xfrm>
          <a:prstGeom prst="rect">
            <a:avLst/>
          </a:prstGeom>
          <a:noFill/>
        </p:spPr>
        <p:txBody>
          <a:bodyPr wrap="square" rtlCol="0">
            <a:spAutoFit/>
          </a:bodyPr>
          <a:lstStyle/>
          <a:p>
            <a:r>
              <a:rPr lang="tr-TR" dirty="0" smtClean="0">
                <a:solidFill>
                  <a:schemeClr val="bg1"/>
                </a:solidFill>
              </a:rPr>
              <a:t>84</a:t>
            </a:r>
            <a:endParaRPr lang="tr-TR" dirty="0">
              <a:solidFill>
                <a:schemeClr val="bg1"/>
              </a:solidFill>
            </a:endParaRPr>
          </a:p>
        </p:txBody>
      </p:sp>
    </p:spTree>
    <p:extLst>
      <p:ext uri="{BB962C8B-B14F-4D97-AF65-F5344CB8AC3E}">
        <p14:creationId xmlns:p14="http://schemas.microsoft.com/office/powerpoint/2010/main" val="340621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412776"/>
            <a:ext cx="9132295" cy="5493812"/>
          </a:xfrm>
          <a:prstGeom prst="rect">
            <a:avLst/>
          </a:prstGeom>
        </p:spPr>
        <p:txBody>
          <a:bodyPr wrap="square">
            <a:spAutoFit/>
          </a:bodyPr>
          <a:lstStyle/>
          <a:p>
            <a:pPr algn="just"/>
            <a:r>
              <a:rPr lang="tr-TR" sz="2700" b="1" u="sng" dirty="0" smtClean="0">
                <a:solidFill>
                  <a:schemeClr val="bg1"/>
                </a:solidFill>
                <a:latin typeface="Arial" panose="020B0604020202020204" pitchFamily="34" charset="0"/>
              </a:rPr>
              <a:t>SW12.12</a:t>
            </a:r>
            <a:r>
              <a:rPr lang="tr-TR" sz="2700" b="1" dirty="0" smtClean="0">
                <a:solidFill>
                  <a:schemeClr val="bg1"/>
                </a:solidFill>
                <a:latin typeface="Arial" panose="020B0604020202020204" pitchFamily="34" charset="0"/>
              </a:rPr>
              <a:t>  </a:t>
            </a:r>
            <a:r>
              <a:rPr lang="tr-TR" sz="2700" dirty="0" smtClean="0">
                <a:solidFill>
                  <a:srgbClr val="FFFF00"/>
                </a:solidFill>
                <a:latin typeface="Arial" panose="020B0604020202020204" pitchFamily="34" charset="0"/>
              </a:rPr>
              <a:t>Bayrak </a:t>
            </a:r>
            <a:r>
              <a:rPr lang="tr-TR" sz="2700" dirty="0">
                <a:solidFill>
                  <a:srgbClr val="FFFF00"/>
                </a:solidFill>
                <a:latin typeface="Arial" panose="020B0604020202020204" pitchFamily="34" charset="0"/>
              </a:rPr>
              <a:t>takımının ilk yüzücüsü </a:t>
            </a:r>
            <a:r>
              <a:rPr lang="tr-TR" sz="2700" dirty="0" smtClean="0">
                <a:solidFill>
                  <a:srgbClr val="FFFF00"/>
                </a:solidFill>
                <a:latin typeface="Arial" panose="020B0604020202020204" pitchFamily="34" charset="0"/>
              </a:rPr>
              <a:t>(karışık  </a:t>
            </a:r>
            <a:r>
              <a:rPr lang="tr-TR" sz="2700" dirty="0">
                <a:solidFill>
                  <a:srgbClr val="FFFF00"/>
                </a:solidFill>
                <a:latin typeface="Arial" panose="020B0604020202020204" pitchFamily="34" charset="0"/>
              </a:rPr>
              <a:t>bayrak yarışları hariç), Dünya Rekoru için başvurabilir. </a:t>
            </a:r>
            <a:r>
              <a:rPr lang="tr-TR" sz="2700" dirty="0">
                <a:solidFill>
                  <a:schemeClr val="bg1"/>
                </a:solidFill>
                <a:latin typeface="Arial" panose="020B0604020202020204" pitchFamily="34" charset="0"/>
              </a:rPr>
              <a:t>Bayrak yarışında kendine düşen mesafeyi rekor bir zamanda, kurallara uygun olarak tamamlamasından sonra meydana gelen ihlaller sonucunda bayrak takımının diskalifiye edilmesi </a:t>
            </a:r>
            <a:r>
              <a:rPr lang="tr-TR" sz="2700" dirty="0">
                <a:solidFill>
                  <a:srgbClr val="FFFF00"/>
                </a:solidFill>
                <a:latin typeface="Arial" panose="020B0604020202020204" pitchFamily="34" charset="0"/>
              </a:rPr>
              <a:t>rekoru geçersiz kılmaz. </a:t>
            </a:r>
          </a:p>
          <a:p>
            <a:pPr algn="just"/>
            <a:r>
              <a:rPr lang="tr-TR" sz="2700" dirty="0">
                <a:solidFill>
                  <a:schemeClr val="bg1"/>
                </a:solidFill>
                <a:latin typeface="Arial" panose="020B0604020202020204" pitchFamily="34" charset="0"/>
              </a:rPr>
              <a:t> </a:t>
            </a:r>
          </a:p>
          <a:p>
            <a:pPr algn="just"/>
            <a:r>
              <a:rPr lang="tr-TR" sz="2700" b="1" u="sng" dirty="0">
                <a:solidFill>
                  <a:schemeClr val="bg1"/>
                </a:solidFill>
                <a:latin typeface="Arial" panose="020B0604020202020204" pitchFamily="34" charset="0"/>
              </a:rPr>
              <a:t>SW </a:t>
            </a:r>
            <a:r>
              <a:rPr lang="tr-TR" sz="2700" b="1" u="sng" dirty="0" smtClean="0">
                <a:solidFill>
                  <a:schemeClr val="bg1"/>
                </a:solidFill>
                <a:latin typeface="Arial" panose="020B0604020202020204" pitchFamily="34" charset="0"/>
              </a:rPr>
              <a:t>12.13</a:t>
            </a:r>
            <a:r>
              <a:rPr lang="tr-TR" sz="2700" b="1" dirty="0" smtClean="0">
                <a:solidFill>
                  <a:schemeClr val="bg1"/>
                </a:solidFill>
                <a:latin typeface="Arial" panose="020B0604020202020204" pitchFamily="34" charset="0"/>
              </a:rPr>
              <a:t>  </a:t>
            </a:r>
            <a:r>
              <a:rPr lang="tr-TR" sz="2700" dirty="0" smtClean="0">
                <a:solidFill>
                  <a:schemeClr val="bg1"/>
                </a:solidFill>
                <a:latin typeface="Arial" panose="020B0604020202020204" pitchFamily="34" charset="0"/>
              </a:rPr>
              <a:t>Bir </a:t>
            </a:r>
            <a:r>
              <a:rPr lang="tr-TR" sz="2700" dirty="0">
                <a:solidFill>
                  <a:schemeClr val="bg1"/>
                </a:solidFill>
                <a:latin typeface="Arial" panose="020B0604020202020204" pitchFamily="34" charset="0"/>
              </a:rPr>
              <a:t>yüzücünün ferdi yarışta eğer antrenörü veya menajeri tarafından başhakeme ara mesafe derecesinin tutulması özel olarak istenmişse veya otomatik ekipman ile ara mesafe tespit edilmiş ise ara mesafede Dünya Rekoru kabul edilebilmesi için yüzücünün yarışmanın asıl mesafesini tamamlaması gerekir.</a:t>
            </a:r>
            <a:endParaRPr lang="tr-TR" sz="2700"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85</a:t>
            </a:r>
            <a:endParaRPr lang="tr-TR" dirty="0">
              <a:solidFill>
                <a:schemeClr val="bg1"/>
              </a:solidFill>
            </a:endParaRPr>
          </a:p>
        </p:txBody>
      </p:sp>
    </p:spTree>
    <p:extLst>
      <p:ext uri="{BB962C8B-B14F-4D97-AF65-F5344CB8AC3E}">
        <p14:creationId xmlns:p14="http://schemas.microsoft.com/office/powerpoint/2010/main" val="24354522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412776"/>
            <a:ext cx="9132295"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SW12.14</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Dünya rekoru için başvurular, yarışmanın yetkili organizasyon komitesi veya yüzme komitesi tarafından , yüzücünün ülkesindeki yetkili herhangi bir FINA temsilcisinin bütün kurallara uygun doldurulmuştur diye onaylayıp imzaladığı FINA resmi formu ve doping yapılmadığını gösteren doping testi ile birlikte FINA onursal sekreterliğine rekor kırıldıktan sonra 14 gün içinde yapılır. </a:t>
            </a:r>
          </a:p>
          <a:p>
            <a:pPr algn="just"/>
            <a:r>
              <a:rPr lang="tr-TR" sz="2800" dirty="0">
                <a:solidFill>
                  <a:schemeClr val="bg1"/>
                </a:solidFill>
                <a:latin typeface="Arial" panose="020B0604020202020204" pitchFamily="34" charset="0"/>
              </a:rPr>
              <a:t> </a:t>
            </a:r>
          </a:p>
          <a:p>
            <a:pPr algn="just"/>
            <a:r>
              <a:rPr lang="tr-TR" sz="2800" b="1" u="sng" dirty="0">
                <a:solidFill>
                  <a:schemeClr val="bg1"/>
                </a:solidFill>
                <a:latin typeface="Arial" panose="020B0604020202020204" pitchFamily="34" charset="0"/>
              </a:rPr>
              <a:t>SW </a:t>
            </a:r>
            <a:r>
              <a:rPr lang="tr-TR" sz="2800" b="1" u="sng" dirty="0" smtClean="0">
                <a:solidFill>
                  <a:schemeClr val="bg1"/>
                </a:solidFill>
                <a:latin typeface="Arial" panose="020B0604020202020204" pitchFamily="34" charset="0"/>
              </a:rPr>
              <a:t>12.15</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Dünya Rekoru talebi rekor iddiası olarak performanstan sonraki 7 gün içinde telgraf, teleks veya faks ile FINA onursal sekreterliğine </a:t>
            </a:r>
            <a:r>
              <a:rPr lang="tr-TR" sz="2800" dirty="0" smtClean="0">
                <a:solidFill>
                  <a:schemeClr val="bg1"/>
                </a:solidFill>
                <a:latin typeface="Arial" panose="020B0604020202020204" pitchFamily="34" charset="0"/>
              </a:rPr>
              <a:t>gönderilir.</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86</a:t>
            </a:r>
            <a:endParaRPr lang="tr-TR" dirty="0">
              <a:solidFill>
                <a:schemeClr val="bg1"/>
              </a:solidFill>
            </a:endParaRPr>
          </a:p>
        </p:txBody>
      </p:sp>
    </p:spTree>
    <p:extLst>
      <p:ext uri="{BB962C8B-B14F-4D97-AF65-F5344CB8AC3E}">
        <p14:creationId xmlns:p14="http://schemas.microsoft.com/office/powerpoint/2010/main" val="23240710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56" y="1481656"/>
            <a:ext cx="9156555"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SW12.16</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Bu performansı gerçekleştiren yüzücünün memleketindeki FINA üyesi eğer gerekli görürse resmi başvurunun uygun organa uygun bir şekilde teslim edildiğinden emin olmak için performansı    FINA onursal sekreterliğine mektup ile bildirebilir.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SW12.17</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Resmi başvuru alındıktan ve başvuru formunda negatif doping testini de içeren bilgilerin doğru olduğu anlaşıldıktan sonra FINA onursal sekreterliği yeni Dünya Rekorunu açıklar, bu bilginin ilan edilmesini ve başvuru formları kabul edilen yüzücülerin sertifikalarının gönderilmesini sağlar.</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87</a:t>
            </a:r>
            <a:endParaRPr lang="tr-TR" dirty="0">
              <a:solidFill>
                <a:schemeClr val="bg1"/>
              </a:solidFill>
            </a:endParaRPr>
          </a:p>
        </p:txBody>
      </p:sp>
    </p:spTree>
    <p:extLst>
      <p:ext uri="{BB962C8B-B14F-4D97-AF65-F5344CB8AC3E}">
        <p14:creationId xmlns:p14="http://schemas.microsoft.com/office/powerpoint/2010/main" val="16144776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388424" y="6375303"/>
            <a:ext cx="511932" cy="369332"/>
          </a:xfrm>
          <a:prstGeom prst="rect">
            <a:avLst/>
          </a:prstGeom>
          <a:noFill/>
        </p:spPr>
        <p:txBody>
          <a:bodyPr wrap="square" rtlCol="0">
            <a:spAutoFit/>
          </a:bodyPr>
          <a:lstStyle/>
          <a:p>
            <a:r>
              <a:rPr lang="tr-TR" dirty="0" smtClean="0">
                <a:solidFill>
                  <a:schemeClr val="bg1"/>
                </a:solidFill>
              </a:rPr>
              <a:t>88</a:t>
            </a:r>
            <a:endParaRPr lang="tr-TR" dirty="0">
              <a:solidFill>
                <a:schemeClr val="bg1"/>
              </a:solidFill>
            </a:endParaRPr>
          </a:p>
        </p:txBody>
      </p:sp>
      <p:sp>
        <p:nvSpPr>
          <p:cNvPr id="2" name="Dikdörtgen 1"/>
          <p:cNvSpPr/>
          <p:nvPr/>
        </p:nvSpPr>
        <p:spPr>
          <a:xfrm>
            <a:off x="-12556" y="1628800"/>
            <a:ext cx="9132295"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SW12.18</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Olimpiyat Oyunları, Dünya Şampiyonaları ve Dünya Kupası müsabakalarında kırılan tüm rekorlar otomatik olarak onaylanır.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SW12.19</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SW 12.13 </a:t>
            </a:r>
            <a:r>
              <a:rPr lang="tr-TR" sz="2800" dirty="0" smtClean="0">
                <a:solidFill>
                  <a:schemeClr val="bg1"/>
                </a:solidFill>
                <a:latin typeface="Arial" panose="020B0604020202020204" pitchFamily="34" charset="0"/>
              </a:rPr>
              <a:t>deki </a:t>
            </a:r>
            <a:r>
              <a:rPr lang="tr-TR" sz="2800" dirty="0">
                <a:solidFill>
                  <a:schemeClr val="bg1"/>
                </a:solidFill>
                <a:latin typeface="Arial" panose="020B0604020202020204" pitchFamily="34" charset="0"/>
              </a:rPr>
              <a:t>prosedür izlenmezse, yüzücünün ülkesindeki FINA temsilcisi süresi geçmiş Dünya Rekoru başvurusunda bulunur. Buna bağlı yapılan inceleme sonucunda iddia </a:t>
            </a:r>
            <a:r>
              <a:rPr lang="tr-TR" sz="2800" dirty="0" smtClean="0">
                <a:solidFill>
                  <a:schemeClr val="bg1"/>
                </a:solidFill>
                <a:latin typeface="Arial" panose="020B0604020202020204" pitchFamily="34" charset="0"/>
              </a:rPr>
              <a:t>doğru bulunursa </a:t>
            </a:r>
            <a:r>
              <a:rPr lang="tr-TR" sz="2800" dirty="0">
                <a:solidFill>
                  <a:schemeClr val="bg1"/>
                </a:solidFill>
                <a:latin typeface="Arial" panose="020B0604020202020204" pitchFamily="34" charset="0"/>
              </a:rPr>
              <a:t>FINA onursal sekreterliği bu rekoru kabul etme yetkisine sahiptir.</a:t>
            </a:r>
            <a:endParaRPr lang="tr-TR" dirty="0"/>
          </a:p>
        </p:txBody>
      </p:sp>
    </p:spTree>
    <p:extLst>
      <p:ext uri="{BB962C8B-B14F-4D97-AF65-F5344CB8AC3E}">
        <p14:creationId xmlns:p14="http://schemas.microsoft.com/office/powerpoint/2010/main" val="199530739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89</a:t>
            </a:r>
            <a:endParaRPr lang="tr-TR" dirty="0">
              <a:solidFill>
                <a:schemeClr val="bg1"/>
              </a:solidFill>
            </a:endParaRPr>
          </a:p>
        </p:txBody>
      </p:sp>
      <p:sp>
        <p:nvSpPr>
          <p:cNvPr id="2" name="Dikdörtgen 1"/>
          <p:cNvSpPr/>
          <p:nvPr/>
        </p:nvSpPr>
        <p:spPr>
          <a:xfrm>
            <a:off x="35496" y="1974098"/>
            <a:ext cx="9108504" cy="4770537"/>
          </a:xfrm>
          <a:prstGeom prst="rect">
            <a:avLst/>
          </a:prstGeom>
        </p:spPr>
        <p:txBody>
          <a:bodyPr wrap="square">
            <a:spAutoFit/>
          </a:bodyPr>
          <a:lstStyle/>
          <a:p>
            <a:pPr algn="just"/>
            <a:r>
              <a:rPr lang="tr-TR" sz="2200" b="1" u="sng" dirty="0" smtClean="0">
                <a:solidFill>
                  <a:schemeClr val="bg1"/>
                </a:solidFill>
                <a:latin typeface="Arial" panose="020B0604020202020204" pitchFamily="34" charset="0"/>
              </a:rPr>
              <a:t>SW 12.20</a:t>
            </a:r>
            <a:r>
              <a:rPr lang="tr-TR" sz="2200" b="1" dirty="0" smtClean="0">
                <a:solidFill>
                  <a:schemeClr val="bg1"/>
                </a:solidFill>
                <a:latin typeface="Arial" panose="020B0604020202020204" pitchFamily="34" charset="0"/>
              </a:rPr>
              <a:t> </a:t>
            </a:r>
            <a:r>
              <a:rPr lang="tr-TR" sz="2200" dirty="0">
                <a:solidFill>
                  <a:schemeClr val="bg1"/>
                </a:solidFill>
                <a:latin typeface="Arial" panose="020B0604020202020204" pitchFamily="34" charset="0"/>
              </a:rPr>
              <a:t>Eğer Dünya Rekoru başvurusu FINA tarafından kabul edilirse, FINA başkanı ve Onursal sekreteri tarafından imzalanmış bir diploma Onursal sekreter tarafından yüzücünün ülkesindeki FINA temsilcisine yüzücüye taktim edilmek üzere gönderilir. Dünya Rekoru kıran bayrak takımının federasyonuna 5 adet diploma gönderilir. Bunlarda biri federasyonca alıkonulur</a:t>
            </a:r>
            <a:r>
              <a:rPr lang="tr-TR" sz="2200" dirty="0" smtClean="0">
                <a:solidFill>
                  <a:schemeClr val="bg1"/>
                </a:solidFill>
                <a:latin typeface="Arial" panose="020B0604020202020204" pitchFamily="34" charset="0"/>
              </a:rPr>
              <a:t>.</a:t>
            </a:r>
          </a:p>
          <a:p>
            <a:pPr algn="just"/>
            <a:endParaRPr lang="tr-TR" sz="2200" dirty="0">
              <a:solidFill>
                <a:schemeClr val="bg1"/>
              </a:solidFill>
              <a:latin typeface="Arial" panose="020B0604020202020204" pitchFamily="34" charset="0"/>
            </a:endParaRPr>
          </a:p>
          <a:p>
            <a:pPr algn="just"/>
            <a:r>
              <a:rPr lang="tr-TR" sz="2200" b="1" u="sng" dirty="0">
                <a:solidFill>
                  <a:schemeClr val="bg1"/>
                </a:solidFill>
                <a:latin typeface="Arial" panose="020B0604020202020204" pitchFamily="34" charset="0"/>
              </a:rPr>
              <a:t>SW 12.21</a:t>
            </a:r>
            <a:r>
              <a:rPr lang="tr-TR" sz="2200" dirty="0">
                <a:solidFill>
                  <a:schemeClr val="bg1"/>
                </a:solidFill>
                <a:latin typeface="Arial" panose="020B0604020202020204" pitchFamily="34" charset="0"/>
              </a:rPr>
              <a:t> FINA zaman zaman, yüzücüler tarafından yüzülebilecek yeni Dünya Rekorları veya Dünya Gençler rekorlarına yeni yarışlar ekleyebilir. FINA bu tür her bir yarış için, hedef zaman belirleyebilir; eğer bir yüzücü, hedef zamandan daha iyi bir zamana ulaşırsa, SW 12'deki tüm şartlar yerine getirildiği sürece, Dünya Rekoru veya Dünya Gençler Rekoru olarak kabul edilecektir.</a:t>
            </a:r>
          </a:p>
          <a:p>
            <a:pPr algn="just"/>
            <a:endParaRPr lang="tr-TR" dirty="0"/>
          </a:p>
        </p:txBody>
      </p:sp>
    </p:spTree>
    <p:extLst>
      <p:ext uri="{BB962C8B-B14F-4D97-AF65-F5344CB8AC3E}">
        <p14:creationId xmlns:p14="http://schemas.microsoft.com/office/powerpoint/2010/main" val="22633820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90</a:t>
            </a:r>
            <a:endParaRPr lang="tr-TR" dirty="0">
              <a:solidFill>
                <a:schemeClr val="bg1"/>
              </a:solidFill>
            </a:endParaRPr>
          </a:p>
        </p:txBody>
      </p:sp>
      <p:sp>
        <p:nvSpPr>
          <p:cNvPr id="2" name="Dikdörtgen 1"/>
          <p:cNvSpPr/>
          <p:nvPr/>
        </p:nvSpPr>
        <p:spPr>
          <a:xfrm>
            <a:off x="0" y="2132856"/>
            <a:ext cx="9156555" cy="3539430"/>
          </a:xfrm>
          <a:prstGeom prst="rect">
            <a:avLst/>
          </a:prstGeom>
        </p:spPr>
        <p:txBody>
          <a:bodyPr wrap="square">
            <a:spAutoFit/>
          </a:bodyPr>
          <a:lstStyle/>
          <a:p>
            <a:pPr algn="ctr"/>
            <a:r>
              <a:rPr lang="tr-TR" sz="2800" b="1" dirty="0">
                <a:solidFill>
                  <a:schemeClr val="bg1"/>
                </a:solidFill>
                <a:latin typeface="Arial" panose="020B0604020202020204" pitchFamily="34" charset="0"/>
              </a:rPr>
              <a:t>SW 13  OTOMATİK ZAMANLAMA </a:t>
            </a:r>
            <a:r>
              <a:rPr lang="tr-TR" sz="2800" b="1" dirty="0" smtClean="0">
                <a:solidFill>
                  <a:schemeClr val="bg1"/>
                </a:solidFill>
                <a:latin typeface="Arial" panose="020B0604020202020204" pitchFamily="34" charset="0"/>
              </a:rPr>
              <a:t>KURALLARI</a:t>
            </a:r>
          </a:p>
          <a:p>
            <a:pPr algn="just"/>
            <a:endParaRPr lang="tr-TR" sz="2800" b="1"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SW13.1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Bir </a:t>
            </a:r>
            <a:r>
              <a:rPr lang="tr-TR" sz="2800" dirty="0">
                <a:solidFill>
                  <a:schemeClr val="bg1"/>
                </a:solidFill>
                <a:latin typeface="Arial" panose="020B0604020202020204" pitchFamily="34" charset="0"/>
              </a:rPr>
              <a:t>yarışta elektronik kronometrenin kullanılması durumunda (FR 4'e bakınız), bu </a:t>
            </a:r>
            <a:r>
              <a:rPr lang="tr-TR" sz="2800" dirty="0" smtClean="0">
                <a:solidFill>
                  <a:schemeClr val="bg1"/>
                </a:solidFill>
                <a:latin typeface="Arial" panose="020B0604020202020204" pitchFamily="34" charset="0"/>
              </a:rPr>
              <a:t>kronometre </a:t>
            </a:r>
            <a:r>
              <a:rPr lang="tr-TR" sz="2800" dirty="0">
                <a:solidFill>
                  <a:schemeClr val="bg1"/>
                </a:solidFill>
                <a:latin typeface="Arial" panose="020B0604020202020204" pitchFamily="34" charset="0"/>
              </a:rPr>
              <a:t>sonuçları sıralamanın </a:t>
            </a:r>
            <a:r>
              <a:rPr lang="tr-TR" sz="2800" dirty="0" smtClean="0">
                <a:solidFill>
                  <a:schemeClr val="bg1"/>
                </a:solidFill>
                <a:latin typeface="Arial" panose="020B0604020202020204" pitchFamily="34" charset="0"/>
              </a:rPr>
              <a:t>ve </a:t>
            </a:r>
            <a:r>
              <a:rPr lang="tr-TR" sz="2800" dirty="0">
                <a:solidFill>
                  <a:schemeClr val="bg1"/>
                </a:solidFill>
                <a:latin typeface="Arial" panose="020B0604020202020204" pitchFamily="34" charset="0"/>
              </a:rPr>
              <a:t>zamanlamanın </a:t>
            </a:r>
            <a:r>
              <a:rPr lang="tr-TR" sz="2800" dirty="0" smtClean="0">
                <a:solidFill>
                  <a:schemeClr val="bg1"/>
                </a:solidFill>
                <a:latin typeface="Arial" panose="020B0604020202020204" pitchFamily="34" charset="0"/>
              </a:rPr>
              <a:t>belirlenmesi, </a:t>
            </a:r>
            <a:r>
              <a:rPr lang="tr-TR" sz="2800" dirty="0">
                <a:solidFill>
                  <a:schemeClr val="bg1"/>
                </a:solidFill>
                <a:latin typeface="Arial" panose="020B0604020202020204" pitchFamily="34" charset="0"/>
              </a:rPr>
              <a:t>bayrak yarışlarında erken çıkışlara karar verilmesi </a:t>
            </a:r>
            <a:r>
              <a:rPr lang="tr-TR" sz="2800" dirty="0" smtClean="0">
                <a:solidFill>
                  <a:schemeClr val="bg1"/>
                </a:solidFill>
                <a:latin typeface="Arial" panose="020B0604020202020204" pitchFamily="34" charset="0"/>
              </a:rPr>
              <a:t>durumlarında </a:t>
            </a:r>
            <a:r>
              <a:rPr lang="tr-TR" sz="2800" dirty="0">
                <a:solidFill>
                  <a:schemeClr val="bg1"/>
                </a:solidFill>
                <a:latin typeface="Arial" panose="020B0604020202020204" pitchFamily="34" charset="0"/>
              </a:rPr>
              <a:t>vakit hakemleri ve dönüş hakemlerinin kararlarına göre önceliklidir. </a:t>
            </a:r>
            <a:endParaRPr lang="tr-TR" dirty="0"/>
          </a:p>
        </p:txBody>
      </p:sp>
    </p:spTree>
    <p:extLst>
      <p:ext uri="{BB962C8B-B14F-4D97-AF65-F5344CB8AC3E}">
        <p14:creationId xmlns:p14="http://schemas.microsoft.com/office/powerpoint/2010/main" val="3709814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91</a:t>
            </a:r>
            <a:endParaRPr lang="tr-TR" dirty="0">
              <a:solidFill>
                <a:schemeClr val="bg1"/>
              </a:solidFill>
            </a:endParaRPr>
          </a:p>
        </p:txBody>
      </p:sp>
      <p:sp>
        <p:nvSpPr>
          <p:cNvPr id="2" name="Dikdörtgen 1"/>
          <p:cNvSpPr/>
          <p:nvPr/>
        </p:nvSpPr>
        <p:spPr>
          <a:xfrm>
            <a:off x="30342" y="1916832"/>
            <a:ext cx="9132295" cy="3539430"/>
          </a:xfrm>
          <a:prstGeom prst="rect">
            <a:avLst/>
          </a:prstGeom>
        </p:spPr>
        <p:txBody>
          <a:bodyPr wrap="square">
            <a:spAutoFit/>
          </a:bodyPr>
          <a:lstStyle/>
          <a:p>
            <a:pPr algn="just"/>
            <a:r>
              <a:rPr lang="tr-TR" sz="2400" b="1" u="sng" dirty="0" smtClean="0">
                <a:solidFill>
                  <a:schemeClr val="bg1"/>
                </a:solidFill>
                <a:latin typeface="Arial" panose="020B0604020202020204" pitchFamily="34" charset="0"/>
              </a:rPr>
              <a:t>SW 13.2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Bir </a:t>
            </a:r>
            <a:r>
              <a:rPr lang="tr-TR" sz="2800" dirty="0">
                <a:solidFill>
                  <a:schemeClr val="bg1"/>
                </a:solidFill>
                <a:latin typeface="Arial" panose="020B0604020202020204" pitchFamily="34" charset="0"/>
              </a:rPr>
              <a:t>müsabakada otomatik ekipman ile bir veya birden fazla yüzücünün derece ve sıralamasının tespit edilemediği </a:t>
            </a:r>
            <a:r>
              <a:rPr lang="tr-TR" sz="2800" dirty="0" smtClean="0">
                <a:solidFill>
                  <a:schemeClr val="bg1"/>
                </a:solidFill>
                <a:latin typeface="Arial" panose="020B0604020202020204" pitchFamily="34" charset="0"/>
              </a:rPr>
              <a:t>durumlarda: </a:t>
            </a:r>
            <a:endParaRPr lang="tr-TR" sz="2800" dirty="0">
              <a:solidFill>
                <a:schemeClr val="bg1"/>
              </a:solidFill>
              <a:latin typeface="Arial" panose="020B0604020202020204" pitchFamily="34" charset="0"/>
            </a:endParaRPr>
          </a:p>
          <a:p>
            <a:pPr algn="just"/>
            <a:r>
              <a:rPr lang="tr-TR" sz="2800" dirty="0">
                <a:solidFill>
                  <a:schemeClr val="bg1"/>
                </a:solidFill>
                <a:latin typeface="Arial" panose="020B0604020202020204" pitchFamily="34" charset="0"/>
              </a:rPr>
              <a:t> </a:t>
            </a:r>
            <a:endParaRPr lang="tr-TR" sz="2800" b="1" u="sng" dirty="0">
              <a:solidFill>
                <a:schemeClr val="bg1"/>
              </a:solidFill>
              <a:latin typeface="Arial" panose="020B0604020202020204" pitchFamily="34" charset="0"/>
            </a:endParaRPr>
          </a:p>
          <a:p>
            <a:pPr algn="just"/>
            <a:r>
              <a:rPr lang="tr-TR" sz="2400" b="1" u="sng" dirty="0" smtClean="0">
                <a:solidFill>
                  <a:schemeClr val="bg1"/>
                </a:solidFill>
                <a:latin typeface="Arial" panose="020B0604020202020204" pitchFamily="34" charset="0"/>
              </a:rPr>
              <a:t>SW 13.2.1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Otomatik </a:t>
            </a:r>
            <a:r>
              <a:rPr lang="tr-TR" sz="2800" dirty="0">
                <a:solidFill>
                  <a:schemeClr val="bg1"/>
                </a:solidFill>
                <a:latin typeface="Arial" panose="020B0604020202020204" pitchFamily="34" charset="0"/>
              </a:rPr>
              <a:t>ekipmanın tespit ettiği tüm derece ve sıralama kayıt edilir. </a:t>
            </a:r>
          </a:p>
          <a:p>
            <a:pPr algn="just"/>
            <a:r>
              <a:rPr lang="tr-TR" sz="2800" dirty="0">
                <a:solidFill>
                  <a:schemeClr val="bg1"/>
                </a:solidFill>
                <a:latin typeface="Arial" panose="020B0604020202020204" pitchFamily="34" charset="0"/>
              </a:rPr>
              <a:t> </a:t>
            </a:r>
          </a:p>
          <a:p>
            <a:pPr algn="just"/>
            <a:r>
              <a:rPr lang="tr-TR" sz="2400" b="1" u="sng" dirty="0" smtClean="0">
                <a:solidFill>
                  <a:schemeClr val="bg1"/>
                </a:solidFill>
                <a:latin typeface="Arial" panose="020B0604020202020204" pitchFamily="34" charset="0"/>
              </a:rPr>
              <a:t>SW 13.2.2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Elle tutulan </a:t>
            </a:r>
            <a:r>
              <a:rPr lang="tr-TR" sz="2800" dirty="0">
                <a:solidFill>
                  <a:schemeClr val="bg1"/>
                </a:solidFill>
                <a:latin typeface="Arial" panose="020B0604020202020204" pitchFamily="34" charset="0"/>
              </a:rPr>
              <a:t>derece ve sıralamalar kayıt edilir. </a:t>
            </a:r>
            <a:endParaRPr lang="tr-TR" dirty="0"/>
          </a:p>
        </p:txBody>
      </p:sp>
    </p:spTree>
    <p:extLst>
      <p:ext uri="{BB962C8B-B14F-4D97-AF65-F5344CB8AC3E}">
        <p14:creationId xmlns:p14="http://schemas.microsoft.com/office/powerpoint/2010/main" val="83356794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56" y="1481656"/>
            <a:ext cx="9156555"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SW13.2.3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Resmi </a:t>
            </a:r>
            <a:r>
              <a:rPr lang="tr-TR" sz="2800" dirty="0">
                <a:solidFill>
                  <a:schemeClr val="bg1"/>
                </a:solidFill>
                <a:latin typeface="Arial" panose="020B0604020202020204" pitchFamily="34" charset="0"/>
              </a:rPr>
              <a:t>sıralama aşağıdaki gibi belirlenir: </a:t>
            </a:r>
          </a:p>
          <a:p>
            <a:pPr algn="just"/>
            <a:r>
              <a:rPr lang="tr-TR" sz="2800" dirty="0">
                <a:solidFill>
                  <a:schemeClr val="bg1"/>
                </a:solidFill>
                <a:latin typeface="Arial" panose="020B0604020202020204" pitchFamily="34" charset="0"/>
              </a:rPr>
              <a:t> </a:t>
            </a:r>
          </a:p>
          <a:p>
            <a:pPr algn="just"/>
            <a:r>
              <a:rPr lang="tr-TR" sz="2800" b="1" u="sng" dirty="0">
                <a:solidFill>
                  <a:schemeClr val="bg1"/>
                </a:solidFill>
                <a:latin typeface="Arial" panose="020B0604020202020204" pitchFamily="34" charset="0"/>
              </a:rPr>
              <a:t>SW13.2.3.1</a:t>
            </a:r>
            <a:r>
              <a:rPr lang="tr-TR" sz="2800" dirty="0">
                <a:solidFill>
                  <a:schemeClr val="bg1"/>
                </a:solidFill>
                <a:latin typeface="Arial" panose="020B0604020202020204" pitchFamily="34" charset="0"/>
              </a:rPr>
              <a:t> Otomatik Ekipmanla derece ve sıralaması belirlenen bir yüzücünün sıralaması, yarıştaki diğer otomatik ekipmanla derece ve sıralamaları belirlenmiş yüzücülerle kıyaslama yolu ile göreceli olarak belirlenecektir.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SW13.2.3.2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Bir </a:t>
            </a:r>
            <a:r>
              <a:rPr lang="tr-TR" sz="2800" dirty="0">
                <a:solidFill>
                  <a:schemeClr val="bg1"/>
                </a:solidFill>
                <a:latin typeface="Arial" panose="020B0604020202020204" pitchFamily="34" charset="0"/>
              </a:rPr>
              <a:t>yüzücünün otomatik ekipmanla derecesi belirlenmiş ancak sıralaması belirlenememişse, diğer yüzücülerin otomatik ekipman ile tespit edilmiş dereceleri ile karşılaştırılarak sıralaması belirlenecektir. </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92</a:t>
            </a:r>
            <a:endParaRPr lang="tr-TR" dirty="0">
              <a:solidFill>
                <a:schemeClr val="bg1"/>
              </a:solidFill>
            </a:endParaRPr>
          </a:p>
        </p:txBody>
      </p:sp>
    </p:spTree>
    <p:extLst>
      <p:ext uri="{BB962C8B-B14F-4D97-AF65-F5344CB8AC3E}">
        <p14:creationId xmlns:p14="http://schemas.microsoft.com/office/powerpoint/2010/main" val="14968219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56" y="1314675"/>
            <a:ext cx="9156555" cy="5586145"/>
          </a:xfrm>
          <a:prstGeom prst="rect">
            <a:avLst/>
          </a:prstGeom>
        </p:spPr>
        <p:txBody>
          <a:bodyPr wrap="square">
            <a:spAutoFit/>
          </a:bodyPr>
          <a:lstStyle/>
          <a:p>
            <a:pPr algn="just"/>
            <a:r>
              <a:rPr lang="tr-TR" sz="2550" b="1" u="sng" dirty="0" smtClean="0">
                <a:solidFill>
                  <a:schemeClr val="bg1"/>
                </a:solidFill>
                <a:latin typeface="Arial" panose="020B0604020202020204" pitchFamily="34" charset="0"/>
              </a:rPr>
              <a:t>SW13.2.3.3</a:t>
            </a:r>
            <a:r>
              <a:rPr lang="tr-TR" sz="2550" b="1" dirty="0" smtClean="0">
                <a:solidFill>
                  <a:schemeClr val="bg1"/>
                </a:solidFill>
                <a:latin typeface="Arial" panose="020B0604020202020204" pitchFamily="34" charset="0"/>
              </a:rPr>
              <a:t>  </a:t>
            </a:r>
            <a:r>
              <a:rPr lang="tr-TR" sz="2550" dirty="0" smtClean="0">
                <a:solidFill>
                  <a:schemeClr val="bg1"/>
                </a:solidFill>
                <a:latin typeface="Arial" panose="020B0604020202020204" pitchFamily="34" charset="0"/>
              </a:rPr>
              <a:t>Bir </a:t>
            </a:r>
            <a:r>
              <a:rPr lang="tr-TR" sz="2550" dirty="0">
                <a:solidFill>
                  <a:schemeClr val="bg1"/>
                </a:solidFill>
                <a:latin typeface="Arial" panose="020B0604020202020204" pitchFamily="34" charset="0"/>
              </a:rPr>
              <a:t>yüzücünün otomatik ekipman ile hem derecesi </a:t>
            </a:r>
            <a:r>
              <a:rPr lang="tr-TR" sz="2550" dirty="0" smtClean="0">
                <a:solidFill>
                  <a:schemeClr val="bg1"/>
                </a:solidFill>
                <a:latin typeface="Arial" panose="020B0604020202020204" pitchFamily="34" charset="0"/>
              </a:rPr>
              <a:t>hem de </a:t>
            </a:r>
            <a:r>
              <a:rPr lang="tr-TR" sz="2550" dirty="0">
                <a:solidFill>
                  <a:schemeClr val="bg1"/>
                </a:solidFill>
                <a:latin typeface="Arial" panose="020B0604020202020204" pitchFamily="34" charset="0"/>
              </a:rPr>
              <a:t>sıralaması belirlenememişse, yan otomatik ekipman ile veya dijital üç kronometre ile belirlenen derecesine göre sıralamaya yerleştirilir. </a:t>
            </a:r>
          </a:p>
          <a:p>
            <a:pPr algn="just"/>
            <a:r>
              <a:rPr lang="tr-TR" sz="2550" dirty="0">
                <a:solidFill>
                  <a:schemeClr val="bg1"/>
                </a:solidFill>
                <a:latin typeface="Arial" panose="020B0604020202020204" pitchFamily="34" charset="0"/>
              </a:rPr>
              <a:t> </a:t>
            </a:r>
          </a:p>
          <a:p>
            <a:pPr algn="just"/>
            <a:r>
              <a:rPr lang="tr-TR" sz="2550" b="1" u="sng" dirty="0" smtClean="0">
                <a:solidFill>
                  <a:schemeClr val="bg1"/>
                </a:solidFill>
                <a:latin typeface="Arial" panose="020B0604020202020204" pitchFamily="34" charset="0"/>
              </a:rPr>
              <a:t>SW13.3</a:t>
            </a:r>
            <a:r>
              <a:rPr lang="tr-TR" sz="2550" b="1" dirty="0" smtClean="0">
                <a:solidFill>
                  <a:schemeClr val="bg1"/>
                </a:solidFill>
                <a:latin typeface="Arial" panose="020B0604020202020204" pitchFamily="34" charset="0"/>
              </a:rPr>
              <a:t>   </a:t>
            </a:r>
            <a:r>
              <a:rPr lang="tr-TR" sz="2550" dirty="0">
                <a:solidFill>
                  <a:schemeClr val="bg1"/>
                </a:solidFill>
                <a:latin typeface="Arial" panose="020B0604020202020204" pitchFamily="34" charset="0"/>
              </a:rPr>
              <a:t>Resmi derece aşağıdaki şekilde belirlenecektir. </a:t>
            </a:r>
          </a:p>
          <a:p>
            <a:pPr algn="just"/>
            <a:r>
              <a:rPr lang="tr-TR" sz="2550" dirty="0">
                <a:solidFill>
                  <a:schemeClr val="bg1"/>
                </a:solidFill>
                <a:latin typeface="Arial" panose="020B0604020202020204" pitchFamily="34" charset="0"/>
              </a:rPr>
              <a:t> </a:t>
            </a:r>
          </a:p>
          <a:p>
            <a:pPr algn="just"/>
            <a:r>
              <a:rPr lang="tr-TR" sz="2550" b="1" u="sng" dirty="0" smtClean="0">
                <a:solidFill>
                  <a:schemeClr val="bg1"/>
                </a:solidFill>
                <a:latin typeface="Arial" panose="020B0604020202020204" pitchFamily="34" charset="0"/>
              </a:rPr>
              <a:t>SW13.3.1</a:t>
            </a:r>
            <a:r>
              <a:rPr lang="tr-TR" sz="2550" b="1" dirty="0" smtClean="0">
                <a:solidFill>
                  <a:schemeClr val="bg1"/>
                </a:solidFill>
                <a:latin typeface="Arial" panose="020B0604020202020204" pitchFamily="34" charset="0"/>
              </a:rPr>
              <a:t> </a:t>
            </a:r>
            <a:r>
              <a:rPr lang="tr-TR" sz="2550" dirty="0">
                <a:solidFill>
                  <a:schemeClr val="bg1"/>
                </a:solidFill>
                <a:latin typeface="Arial" panose="020B0604020202020204" pitchFamily="34" charset="0"/>
              </a:rPr>
              <a:t>Yüzücülerin otomatik ekipman tarafından belirlenmiş resmi dereceleri aynen kabul </a:t>
            </a:r>
          </a:p>
          <a:p>
            <a:pPr algn="just"/>
            <a:r>
              <a:rPr lang="tr-TR" sz="2550" dirty="0">
                <a:solidFill>
                  <a:schemeClr val="bg1"/>
                </a:solidFill>
                <a:latin typeface="Arial" panose="020B0604020202020204" pitchFamily="34" charset="0"/>
              </a:rPr>
              <a:t>edilir. </a:t>
            </a:r>
          </a:p>
          <a:p>
            <a:pPr algn="just"/>
            <a:r>
              <a:rPr lang="tr-TR" sz="2550" dirty="0">
                <a:solidFill>
                  <a:schemeClr val="bg1"/>
                </a:solidFill>
                <a:latin typeface="Arial" panose="020B0604020202020204" pitchFamily="34" charset="0"/>
              </a:rPr>
              <a:t> </a:t>
            </a:r>
          </a:p>
          <a:p>
            <a:pPr algn="just"/>
            <a:r>
              <a:rPr lang="tr-TR" sz="2550" b="1" u="sng" dirty="0" smtClean="0">
                <a:solidFill>
                  <a:schemeClr val="bg1"/>
                </a:solidFill>
                <a:latin typeface="Arial" panose="020B0604020202020204" pitchFamily="34" charset="0"/>
              </a:rPr>
              <a:t>SW13.3.2 </a:t>
            </a:r>
            <a:r>
              <a:rPr lang="tr-TR" sz="2550" dirty="0" smtClean="0">
                <a:solidFill>
                  <a:schemeClr val="bg1"/>
                </a:solidFill>
                <a:latin typeface="Arial" panose="020B0604020202020204" pitchFamily="34" charset="0"/>
              </a:rPr>
              <a:t>Otomatik </a:t>
            </a:r>
            <a:r>
              <a:rPr lang="tr-TR" sz="2550" dirty="0">
                <a:solidFill>
                  <a:schemeClr val="bg1"/>
                </a:solidFill>
                <a:latin typeface="Arial" panose="020B0604020202020204" pitchFamily="34" charset="0"/>
              </a:rPr>
              <a:t>Ekipman ile belirlenmiş dereceleri olmayan tüm yüzücülerin dereceleri </a:t>
            </a:r>
            <a:r>
              <a:rPr lang="tr-TR" sz="2550" dirty="0" smtClean="0">
                <a:solidFill>
                  <a:schemeClr val="bg1"/>
                </a:solidFill>
                <a:latin typeface="Arial" panose="020B0604020202020204" pitchFamily="34" charset="0"/>
              </a:rPr>
              <a:t>yarı </a:t>
            </a:r>
            <a:r>
              <a:rPr lang="tr-TR" sz="2550" dirty="0">
                <a:solidFill>
                  <a:schemeClr val="bg1"/>
                </a:solidFill>
                <a:latin typeface="Arial" panose="020B0604020202020204" pitchFamily="34" charset="0"/>
              </a:rPr>
              <a:t>otomatik ekipman ile veya 3 dijital kronometre ile tespit edilecektir.</a:t>
            </a:r>
            <a:endParaRPr lang="tr-TR" sz="2550" dirty="0"/>
          </a:p>
        </p:txBody>
      </p:sp>
      <p:sp>
        <p:nvSpPr>
          <p:cNvPr id="9" name="Metin kutusu 8"/>
          <p:cNvSpPr txBox="1"/>
          <p:nvPr/>
        </p:nvSpPr>
        <p:spPr>
          <a:xfrm>
            <a:off x="8604448" y="6375303"/>
            <a:ext cx="432048" cy="369332"/>
          </a:xfrm>
          <a:prstGeom prst="rect">
            <a:avLst/>
          </a:prstGeom>
          <a:noFill/>
        </p:spPr>
        <p:txBody>
          <a:bodyPr wrap="square" rtlCol="0">
            <a:spAutoFit/>
          </a:bodyPr>
          <a:lstStyle/>
          <a:p>
            <a:r>
              <a:rPr lang="tr-TR" dirty="0" smtClean="0">
                <a:solidFill>
                  <a:schemeClr val="bg1"/>
                </a:solidFill>
              </a:rPr>
              <a:t>93</a:t>
            </a:r>
            <a:endParaRPr lang="tr-TR" dirty="0">
              <a:solidFill>
                <a:schemeClr val="bg1"/>
              </a:solidFill>
            </a:endParaRPr>
          </a:p>
        </p:txBody>
      </p:sp>
    </p:spTree>
    <p:extLst>
      <p:ext uri="{BB962C8B-B14F-4D97-AF65-F5344CB8AC3E}">
        <p14:creationId xmlns:p14="http://schemas.microsoft.com/office/powerpoint/2010/main" val="2106810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smtClean="0">
                <a:solidFill>
                  <a:schemeClr val="bg1"/>
                </a:solidFill>
              </a:rPr>
              <a:t>3</a:t>
            </a:r>
            <a:endParaRPr lang="tr-TR" dirty="0">
              <a:solidFill>
                <a:schemeClr val="bg1"/>
              </a:solidFill>
            </a:endParaRPr>
          </a:p>
        </p:txBody>
      </p:sp>
      <p:sp>
        <p:nvSpPr>
          <p:cNvPr id="2" name="Dikdörtgen 1"/>
          <p:cNvSpPr/>
          <p:nvPr/>
        </p:nvSpPr>
        <p:spPr>
          <a:xfrm>
            <a:off x="0" y="1477605"/>
            <a:ext cx="8928992" cy="5324535"/>
          </a:xfrm>
          <a:prstGeom prst="rect">
            <a:avLst/>
          </a:prstGeom>
        </p:spPr>
        <p:txBody>
          <a:bodyPr wrap="square">
            <a:spAutoFit/>
          </a:bodyPr>
          <a:lstStyle/>
          <a:p>
            <a:pPr algn="ctr"/>
            <a:r>
              <a:rPr lang="tr-TR" sz="2800" dirty="0" smtClean="0">
                <a:solidFill>
                  <a:schemeClr val="bg1"/>
                </a:solidFill>
                <a:latin typeface="Arial" panose="020B0604020202020204" pitchFamily="34" charset="0"/>
              </a:rPr>
              <a:t>RESMİ GÖREVLİLER</a:t>
            </a:r>
            <a:endParaRPr lang="tr-TR" sz="2800" dirty="0">
              <a:solidFill>
                <a:schemeClr val="bg1"/>
              </a:solidFill>
              <a:latin typeface="Arial" panose="020B0604020202020204" pitchFamily="34" charset="0"/>
            </a:endParaRPr>
          </a:p>
          <a:p>
            <a:r>
              <a:rPr lang="tr-TR" sz="2600" dirty="0" smtClean="0">
                <a:solidFill>
                  <a:schemeClr val="bg1"/>
                </a:solidFill>
                <a:latin typeface="Arial" panose="020B0604020202020204" pitchFamily="34" charset="0"/>
                <a:cs typeface="Arial" panose="020B0604020202020204" pitchFamily="34" charset="0"/>
              </a:rPr>
              <a:t>- </a:t>
            </a:r>
            <a:r>
              <a:rPr lang="tr-TR" sz="2600" dirty="0">
                <a:solidFill>
                  <a:schemeClr val="bg1"/>
                </a:solidFill>
                <a:latin typeface="Arial" panose="020B0604020202020204" pitchFamily="34" charset="0"/>
                <a:cs typeface="Arial" panose="020B0604020202020204" pitchFamily="34" charset="0"/>
              </a:rPr>
              <a:t>Başhakem (2) </a:t>
            </a:r>
          </a:p>
          <a:p>
            <a:r>
              <a:rPr lang="tr-TR" sz="2600" dirty="0">
                <a:solidFill>
                  <a:schemeClr val="bg1"/>
                </a:solidFill>
                <a:latin typeface="Arial" panose="020B0604020202020204" pitchFamily="34" charset="0"/>
                <a:cs typeface="Arial" panose="020B0604020202020204" pitchFamily="34" charset="0"/>
              </a:rPr>
              <a:t>- Kontrol odası </a:t>
            </a:r>
            <a:r>
              <a:rPr lang="tr-TR" sz="2600" dirty="0" smtClean="0">
                <a:solidFill>
                  <a:schemeClr val="bg1"/>
                </a:solidFill>
                <a:latin typeface="Arial" panose="020B0604020202020204" pitchFamily="34" charset="0"/>
                <a:cs typeface="Arial" panose="020B0604020202020204" pitchFamily="34" charset="0"/>
              </a:rPr>
              <a:t>denetçisi </a:t>
            </a:r>
            <a:r>
              <a:rPr lang="tr-TR" sz="2600" dirty="0">
                <a:solidFill>
                  <a:schemeClr val="bg1"/>
                </a:solidFill>
                <a:latin typeface="Arial" panose="020B0604020202020204" pitchFamily="34" charset="0"/>
                <a:cs typeface="Arial" panose="020B0604020202020204" pitchFamily="34" charset="0"/>
              </a:rPr>
              <a:t>(1) </a:t>
            </a:r>
          </a:p>
          <a:p>
            <a:r>
              <a:rPr lang="tr-TR" sz="2600" dirty="0">
                <a:solidFill>
                  <a:schemeClr val="bg1"/>
                </a:solidFill>
                <a:latin typeface="Arial" panose="020B0604020202020204" pitchFamily="34" charset="0"/>
                <a:cs typeface="Arial" panose="020B0604020202020204" pitchFamily="34" charset="0"/>
              </a:rPr>
              <a:t>- </a:t>
            </a:r>
            <a:r>
              <a:rPr lang="tr-TR" sz="2600" dirty="0" smtClean="0">
                <a:solidFill>
                  <a:schemeClr val="bg1"/>
                </a:solidFill>
                <a:latin typeface="Arial" panose="020B0604020202020204" pitchFamily="34" charset="0"/>
                <a:cs typeface="Arial" panose="020B0604020202020204" pitchFamily="34" charset="0"/>
              </a:rPr>
              <a:t>Karar (Stil) Hakemi </a:t>
            </a:r>
            <a:r>
              <a:rPr lang="tr-TR" sz="2600" dirty="0">
                <a:solidFill>
                  <a:schemeClr val="bg1"/>
                </a:solidFill>
                <a:latin typeface="Arial" panose="020B0604020202020204" pitchFamily="34" charset="0"/>
                <a:cs typeface="Arial" panose="020B0604020202020204" pitchFamily="34" charset="0"/>
              </a:rPr>
              <a:t>(4</a:t>
            </a:r>
            <a:r>
              <a:rPr lang="tr-TR" sz="2000" dirty="0">
                <a:solidFill>
                  <a:schemeClr val="bg1"/>
                </a:solidFill>
                <a:latin typeface="Arial" panose="020B0604020202020204" pitchFamily="34" charset="0"/>
                <a:cs typeface="Arial" panose="020B0604020202020204" pitchFamily="34" charset="0"/>
              </a:rPr>
              <a:t>) </a:t>
            </a:r>
            <a:r>
              <a:rPr lang="tr-TR" sz="2000" dirty="0" smtClean="0">
                <a:solidFill>
                  <a:srgbClr val="FFFF00"/>
                </a:solidFill>
                <a:latin typeface="Arial" panose="020B0604020202020204" pitchFamily="34" charset="0"/>
                <a:cs typeface="Arial" panose="020B0604020202020204" pitchFamily="34" charset="0"/>
              </a:rPr>
              <a:t>(</a:t>
            </a:r>
            <a:r>
              <a:rPr lang="tr-TR" sz="2000" dirty="0">
                <a:solidFill>
                  <a:srgbClr val="FFFF00"/>
                </a:solidFill>
                <a:latin typeface="Arial" panose="020B0604020202020204" pitchFamily="34" charset="0"/>
                <a:cs typeface="Arial" panose="020B0604020202020204" pitchFamily="34" charset="0"/>
              </a:rPr>
              <a:t>havuzun </a:t>
            </a:r>
            <a:r>
              <a:rPr lang="tr-TR" sz="2000" dirty="0" smtClean="0">
                <a:solidFill>
                  <a:srgbClr val="FFFF00"/>
                </a:solidFill>
                <a:latin typeface="Arial" panose="020B0604020202020204" pitchFamily="34" charset="0"/>
                <a:cs typeface="Arial" panose="020B0604020202020204" pitchFamily="34" charset="0"/>
              </a:rPr>
              <a:t>her iki uzun kenarında  </a:t>
            </a:r>
            <a:r>
              <a:rPr lang="tr-TR" sz="2000" dirty="0">
                <a:solidFill>
                  <a:srgbClr val="FFFF00"/>
                </a:solidFill>
                <a:latin typeface="Arial" panose="020B0604020202020204" pitchFamily="34" charset="0"/>
                <a:cs typeface="Arial" panose="020B0604020202020204" pitchFamily="34" charset="0"/>
              </a:rPr>
              <a:t>2 şer </a:t>
            </a:r>
            <a:r>
              <a:rPr lang="tr-TR" sz="2000" dirty="0" smtClean="0">
                <a:solidFill>
                  <a:srgbClr val="FFFF00"/>
                </a:solidFill>
                <a:latin typeface="Arial" panose="020B0604020202020204" pitchFamily="34" charset="0"/>
                <a:cs typeface="Arial" panose="020B0604020202020204" pitchFamily="34" charset="0"/>
              </a:rPr>
              <a:t> kişi)</a:t>
            </a:r>
            <a:endParaRPr lang="tr-TR" sz="2000" dirty="0">
              <a:solidFill>
                <a:srgbClr val="FFFF00"/>
              </a:solidFill>
              <a:latin typeface="Arial" panose="020B0604020202020204" pitchFamily="34" charset="0"/>
              <a:cs typeface="Arial" panose="020B0604020202020204" pitchFamily="34" charset="0"/>
            </a:endParaRPr>
          </a:p>
          <a:p>
            <a:r>
              <a:rPr lang="tr-TR" sz="2600" dirty="0">
                <a:solidFill>
                  <a:schemeClr val="bg1"/>
                </a:solidFill>
                <a:latin typeface="Arial" panose="020B0604020202020204" pitchFamily="34" charset="0"/>
                <a:cs typeface="Arial" panose="020B0604020202020204" pitchFamily="34" charset="0"/>
              </a:rPr>
              <a:t>- </a:t>
            </a:r>
            <a:r>
              <a:rPr lang="tr-TR" sz="2600" dirty="0" smtClean="0">
                <a:solidFill>
                  <a:schemeClr val="bg1"/>
                </a:solidFill>
                <a:latin typeface="Arial" panose="020B0604020202020204" pitchFamily="34" charset="0"/>
                <a:cs typeface="Arial" panose="020B0604020202020204" pitchFamily="34" charset="0"/>
              </a:rPr>
              <a:t>Çıkış (</a:t>
            </a:r>
            <a:r>
              <a:rPr lang="tr-TR" sz="2600" dirty="0">
                <a:solidFill>
                  <a:schemeClr val="bg1"/>
                </a:solidFill>
                <a:latin typeface="Arial" panose="020B0604020202020204" pitchFamily="34" charset="0"/>
                <a:cs typeface="Arial" panose="020B0604020202020204" pitchFamily="34" charset="0"/>
              </a:rPr>
              <a:t>start) Hakemi (2) </a:t>
            </a:r>
          </a:p>
          <a:p>
            <a:pPr>
              <a:buFontTx/>
              <a:buChar char="-"/>
            </a:pPr>
            <a:r>
              <a:rPr lang="tr-TR" sz="2600" dirty="0" smtClean="0">
                <a:solidFill>
                  <a:schemeClr val="bg1"/>
                </a:solidFill>
                <a:latin typeface="Arial" panose="020B0604020202020204" pitchFamily="34" charset="0"/>
                <a:cs typeface="Arial" panose="020B0604020202020204" pitchFamily="34" charset="0"/>
              </a:rPr>
              <a:t> Şef </a:t>
            </a:r>
            <a:r>
              <a:rPr lang="tr-TR" sz="2600" dirty="0">
                <a:solidFill>
                  <a:schemeClr val="bg1"/>
                </a:solidFill>
                <a:latin typeface="Arial" panose="020B0604020202020204" pitchFamily="34" charset="0"/>
                <a:cs typeface="Arial" panose="020B0604020202020204" pitchFamily="34" charset="0"/>
              </a:rPr>
              <a:t>dönüş  </a:t>
            </a:r>
            <a:r>
              <a:rPr lang="tr-TR" sz="2600" dirty="0" smtClean="0">
                <a:solidFill>
                  <a:schemeClr val="bg1"/>
                </a:solidFill>
                <a:latin typeface="Arial" panose="020B0604020202020204" pitchFamily="34" charset="0"/>
                <a:cs typeface="Arial" panose="020B0604020202020204" pitchFamily="34" charset="0"/>
              </a:rPr>
              <a:t>hakemi </a:t>
            </a:r>
            <a:r>
              <a:rPr lang="tr-TR" sz="2000" dirty="0" smtClean="0">
                <a:solidFill>
                  <a:srgbClr val="FFFF00"/>
                </a:solidFill>
                <a:latin typeface="Arial" panose="020B0604020202020204" pitchFamily="34" charset="0"/>
                <a:cs typeface="Arial" panose="020B0604020202020204" pitchFamily="34" charset="0"/>
              </a:rPr>
              <a:t>(dönüş tarafında 1 kişi)</a:t>
            </a:r>
          </a:p>
          <a:p>
            <a:pPr>
              <a:buFontTx/>
              <a:buChar char="-"/>
            </a:pPr>
            <a:r>
              <a:rPr lang="tr-TR" sz="2600" dirty="0">
                <a:solidFill>
                  <a:schemeClr val="bg1"/>
                </a:solidFill>
                <a:latin typeface="Arial" panose="020B0604020202020204" pitchFamily="34" charset="0"/>
                <a:cs typeface="Arial" panose="020B0604020202020204" pitchFamily="34" charset="0"/>
              </a:rPr>
              <a:t> </a:t>
            </a:r>
            <a:r>
              <a:rPr lang="tr-TR" sz="2600" dirty="0" smtClean="0">
                <a:solidFill>
                  <a:schemeClr val="bg1"/>
                </a:solidFill>
                <a:latin typeface="Arial" panose="020B0604020202020204" pitchFamily="34" charset="0"/>
                <a:cs typeface="Arial" panose="020B0604020202020204" pitchFamily="34" charset="0"/>
              </a:rPr>
              <a:t>Şef vakit hakemi </a:t>
            </a:r>
            <a:r>
              <a:rPr lang="tr-TR" sz="2000" dirty="0" smtClean="0">
                <a:solidFill>
                  <a:srgbClr val="FFFF00"/>
                </a:solidFill>
                <a:latin typeface="Arial" panose="020B0604020202020204" pitchFamily="34" charset="0"/>
                <a:cs typeface="Arial" panose="020B0604020202020204" pitchFamily="34" charset="0"/>
              </a:rPr>
              <a:t>(çıkış tarafında 1 kişi)</a:t>
            </a:r>
          </a:p>
          <a:p>
            <a:pPr>
              <a:buFontTx/>
              <a:buChar char="-"/>
            </a:pPr>
            <a:r>
              <a:rPr lang="tr-TR" sz="2600" dirty="0" smtClean="0">
                <a:solidFill>
                  <a:schemeClr val="bg1"/>
                </a:solidFill>
                <a:latin typeface="Arial" panose="020B0604020202020204" pitchFamily="34" charset="0"/>
                <a:cs typeface="Arial" panose="020B0604020202020204" pitchFamily="34" charset="0"/>
              </a:rPr>
              <a:t> </a:t>
            </a:r>
            <a:r>
              <a:rPr lang="tr-TR" sz="2600" dirty="0">
                <a:solidFill>
                  <a:schemeClr val="bg1"/>
                </a:solidFill>
                <a:latin typeface="Arial" panose="020B0604020202020204" pitchFamily="34" charset="0"/>
                <a:cs typeface="Arial" panose="020B0604020202020204" pitchFamily="34" charset="0"/>
              </a:rPr>
              <a:t>Vakit </a:t>
            </a:r>
            <a:r>
              <a:rPr lang="tr-TR" sz="2600" dirty="0" smtClean="0">
                <a:solidFill>
                  <a:schemeClr val="bg1"/>
                </a:solidFill>
                <a:latin typeface="Arial" panose="020B0604020202020204" pitchFamily="34" charset="0"/>
                <a:cs typeface="Arial" panose="020B0604020202020204" pitchFamily="34" charset="0"/>
              </a:rPr>
              <a:t>hakemi </a:t>
            </a:r>
            <a:r>
              <a:rPr lang="tr-TR" sz="2000" dirty="0">
                <a:solidFill>
                  <a:srgbClr val="FFFF00"/>
                </a:solidFill>
                <a:latin typeface="Arial" panose="020B0604020202020204" pitchFamily="34" charset="0"/>
                <a:cs typeface="Arial" panose="020B0604020202020204" pitchFamily="34" charset="0"/>
              </a:rPr>
              <a:t>(her kulvar için birer tane) </a:t>
            </a:r>
          </a:p>
          <a:p>
            <a:pPr>
              <a:buFontTx/>
              <a:buChar char="-"/>
            </a:pPr>
            <a:r>
              <a:rPr lang="tr-TR" sz="2600" dirty="0" smtClean="0">
                <a:solidFill>
                  <a:schemeClr val="bg1"/>
                </a:solidFill>
                <a:latin typeface="Arial" panose="020B0604020202020204" pitchFamily="34" charset="0"/>
                <a:cs typeface="Arial" panose="020B0604020202020204" pitchFamily="34" charset="0"/>
              </a:rPr>
              <a:t> Dönüş </a:t>
            </a:r>
            <a:r>
              <a:rPr lang="tr-TR" sz="2600" dirty="0">
                <a:solidFill>
                  <a:schemeClr val="bg1"/>
                </a:solidFill>
                <a:latin typeface="Arial" panose="020B0604020202020204" pitchFamily="34" charset="0"/>
                <a:cs typeface="Arial" panose="020B0604020202020204" pitchFamily="34" charset="0"/>
              </a:rPr>
              <a:t>hakemi </a:t>
            </a:r>
            <a:r>
              <a:rPr lang="tr-TR" sz="2000" dirty="0" smtClean="0">
                <a:solidFill>
                  <a:srgbClr val="FFFF00"/>
                </a:solidFill>
                <a:latin typeface="Arial" panose="020B0604020202020204" pitchFamily="34" charset="0"/>
                <a:cs typeface="Arial" panose="020B0604020202020204" pitchFamily="34" charset="0"/>
              </a:rPr>
              <a:t>(her kulvar </a:t>
            </a:r>
            <a:r>
              <a:rPr lang="tr-TR" sz="2000" dirty="0">
                <a:solidFill>
                  <a:srgbClr val="FFFF00"/>
                </a:solidFill>
                <a:latin typeface="Arial" panose="020B0604020202020204" pitchFamily="34" charset="0"/>
                <a:cs typeface="Arial" panose="020B0604020202020204" pitchFamily="34" charset="0"/>
              </a:rPr>
              <a:t>için </a:t>
            </a:r>
            <a:r>
              <a:rPr lang="tr-TR" sz="2000" dirty="0" smtClean="0">
                <a:solidFill>
                  <a:srgbClr val="FFFF00"/>
                </a:solidFill>
                <a:latin typeface="Arial" panose="020B0604020202020204" pitchFamily="34" charset="0"/>
                <a:cs typeface="Arial" panose="020B0604020202020204" pitchFamily="34" charset="0"/>
              </a:rPr>
              <a:t>  birer </a:t>
            </a:r>
            <a:r>
              <a:rPr lang="tr-TR" sz="2000" dirty="0">
                <a:solidFill>
                  <a:srgbClr val="FFFF00"/>
                </a:solidFill>
                <a:latin typeface="Arial" panose="020B0604020202020204" pitchFamily="34" charset="0"/>
                <a:cs typeface="Arial" panose="020B0604020202020204" pitchFamily="34" charset="0"/>
              </a:rPr>
              <a:t>tane) </a:t>
            </a:r>
          </a:p>
          <a:p>
            <a:r>
              <a:rPr lang="tr-TR" sz="2600" dirty="0">
                <a:solidFill>
                  <a:schemeClr val="bg1"/>
                </a:solidFill>
                <a:latin typeface="Arial" panose="020B0604020202020204" pitchFamily="34" charset="0"/>
                <a:cs typeface="Arial" panose="020B0604020202020204" pitchFamily="34" charset="0"/>
              </a:rPr>
              <a:t>- Şef varış hakemi (1) </a:t>
            </a:r>
          </a:p>
          <a:p>
            <a:r>
              <a:rPr lang="tr-TR" sz="2600" dirty="0">
                <a:solidFill>
                  <a:schemeClr val="bg1"/>
                </a:solidFill>
                <a:latin typeface="Arial" panose="020B0604020202020204" pitchFamily="34" charset="0"/>
                <a:cs typeface="Arial" panose="020B0604020202020204" pitchFamily="34" charset="0"/>
              </a:rPr>
              <a:t>- Varış </a:t>
            </a:r>
            <a:r>
              <a:rPr lang="tr-TR" sz="2600" dirty="0" smtClean="0">
                <a:solidFill>
                  <a:schemeClr val="bg1"/>
                </a:solidFill>
                <a:latin typeface="Arial" panose="020B0604020202020204" pitchFamily="34" charset="0"/>
                <a:cs typeface="Arial" panose="020B0604020202020204" pitchFamily="34" charset="0"/>
              </a:rPr>
              <a:t>hakemi </a:t>
            </a:r>
            <a:endParaRPr lang="tr-TR" sz="2600" dirty="0">
              <a:solidFill>
                <a:schemeClr val="bg1"/>
              </a:solidFill>
              <a:latin typeface="Arial" panose="020B0604020202020204" pitchFamily="34" charset="0"/>
              <a:cs typeface="Arial" panose="020B0604020202020204" pitchFamily="34" charset="0"/>
            </a:endParaRPr>
          </a:p>
          <a:p>
            <a:r>
              <a:rPr lang="tr-TR" sz="2600" dirty="0" smtClean="0">
                <a:solidFill>
                  <a:schemeClr val="bg1"/>
                </a:solidFill>
                <a:latin typeface="Arial" panose="020B0604020202020204" pitchFamily="34" charset="0"/>
                <a:cs typeface="Arial" panose="020B0604020202020204" pitchFamily="34" charset="0"/>
              </a:rPr>
              <a:t>- İrtibat hakemi (2) </a:t>
            </a:r>
          </a:p>
          <a:p>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Spiker (1) </a:t>
            </a:r>
            <a:endParaRPr lang="tr-TR" sz="2600" dirty="0">
              <a:solidFill>
                <a:schemeClr val="bg1"/>
              </a:solidFill>
            </a:endParaRPr>
          </a:p>
        </p:txBody>
      </p:sp>
    </p:spTree>
    <p:extLst>
      <p:ext uri="{BB962C8B-B14F-4D97-AF65-F5344CB8AC3E}">
        <p14:creationId xmlns:p14="http://schemas.microsoft.com/office/powerpoint/2010/main" val="7573323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94</a:t>
            </a:r>
            <a:endParaRPr lang="tr-TR" dirty="0">
              <a:solidFill>
                <a:schemeClr val="bg1"/>
              </a:solidFill>
            </a:endParaRPr>
          </a:p>
        </p:txBody>
      </p:sp>
      <p:sp>
        <p:nvSpPr>
          <p:cNvPr id="2" name="Dikdörtgen 1"/>
          <p:cNvSpPr/>
          <p:nvPr/>
        </p:nvSpPr>
        <p:spPr>
          <a:xfrm>
            <a:off x="-12556" y="1772816"/>
            <a:ext cx="9132295" cy="3970318"/>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SW13.4</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Bir </a:t>
            </a:r>
            <a:r>
              <a:rPr lang="tr-TR" sz="2800" dirty="0">
                <a:solidFill>
                  <a:schemeClr val="bg1"/>
                </a:solidFill>
                <a:latin typeface="Arial" panose="020B0604020202020204" pitchFamily="34" charset="0"/>
              </a:rPr>
              <a:t>yarışta birleştirilmiş serilerin göreceli bitiş sırasını belirlemek aşağıdaki şekilde olacaktır: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SW13.4.1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Tüm yüzücülerin sıralaması onların resmi derecelerinin kıyaslanması sonucunda belirlenir.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SW13.4.2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yüzücünün resmi derecesi, bir veya daha fazla yüzücünün derecesine eşit ise bu dereceye sahip tüm yüzücüler aynı sırada yer alır.</a:t>
            </a:r>
            <a:endParaRPr lang="tr-TR" dirty="0"/>
          </a:p>
        </p:txBody>
      </p:sp>
    </p:spTree>
    <p:extLst>
      <p:ext uri="{BB962C8B-B14F-4D97-AF65-F5344CB8AC3E}">
        <p14:creationId xmlns:p14="http://schemas.microsoft.com/office/powerpoint/2010/main" val="32136287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2" name="Dikdörtgen 1"/>
          <p:cNvSpPr/>
          <p:nvPr/>
        </p:nvSpPr>
        <p:spPr>
          <a:xfrm>
            <a:off x="0" y="2348880"/>
            <a:ext cx="9144000" cy="1815882"/>
          </a:xfrm>
          <a:prstGeom prst="rect">
            <a:avLst/>
          </a:prstGeom>
        </p:spPr>
        <p:txBody>
          <a:bodyPr wrap="square">
            <a:spAutoFit/>
          </a:bodyPr>
          <a:lstStyle/>
          <a:p>
            <a:pPr algn="ctr"/>
            <a:r>
              <a:rPr lang="tr-TR" sz="2800" b="1" dirty="0">
                <a:solidFill>
                  <a:schemeClr val="bg1"/>
                </a:solidFill>
                <a:latin typeface="Arial" panose="020B0604020202020204" pitchFamily="34" charset="0"/>
              </a:rPr>
              <a:t>YÜZME YAŞ GRUBU KURALLARI </a:t>
            </a:r>
            <a:endParaRPr lang="tr-TR" sz="2800" b="1" dirty="0" smtClean="0">
              <a:solidFill>
                <a:schemeClr val="bg1"/>
              </a:solidFill>
              <a:latin typeface="Arial" panose="020B0604020202020204" pitchFamily="34" charset="0"/>
            </a:endParaRPr>
          </a:p>
          <a:p>
            <a:endParaRPr lang="tr-TR" sz="2800" b="1" u="sng"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SWAG 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Federasyonlar </a:t>
            </a:r>
            <a:r>
              <a:rPr lang="tr-TR" sz="2800" dirty="0">
                <a:solidFill>
                  <a:schemeClr val="bg1"/>
                </a:solidFill>
                <a:latin typeface="Arial" panose="020B0604020202020204" pitchFamily="34" charset="0"/>
              </a:rPr>
              <a:t>FINA teknik kurallarını kendi yaş grupları kurallarına adapte ederek kullanabilirler. </a:t>
            </a: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95</a:t>
            </a:r>
            <a:endParaRPr lang="tr-TR" dirty="0">
              <a:solidFill>
                <a:schemeClr val="bg1"/>
              </a:solidFill>
            </a:endParaRPr>
          </a:p>
        </p:txBody>
      </p:sp>
    </p:spTree>
    <p:extLst>
      <p:ext uri="{BB962C8B-B14F-4D97-AF65-F5344CB8AC3E}">
        <p14:creationId xmlns:p14="http://schemas.microsoft.com/office/powerpoint/2010/main" val="4416372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2" name="Dikdörtgen 1"/>
          <p:cNvSpPr/>
          <p:nvPr/>
        </p:nvSpPr>
        <p:spPr>
          <a:xfrm>
            <a:off x="0" y="1700808"/>
            <a:ext cx="9144000" cy="3970318"/>
          </a:xfrm>
          <a:prstGeom prst="rect">
            <a:avLst/>
          </a:prstGeom>
        </p:spPr>
        <p:txBody>
          <a:bodyPr wrap="square">
            <a:spAutoFit/>
          </a:bodyPr>
          <a:lstStyle/>
          <a:p>
            <a:pPr algn="ctr"/>
            <a:r>
              <a:rPr lang="tr-TR" sz="2800" b="1" dirty="0" smtClean="0">
                <a:solidFill>
                  <a:schemeClr val="bg1"/>
                </a:solidFill>
                <a:latin typeface="Arial" panose="020B0604020202020204" pitchFamily="34" charset="0"/>
              </a:rPr>
              <a:t>BAŞ ÜSTÜ ÇIKIŞ</a:t>
            </a:r>
          </a:p>
          <a:p>
            <a:endParaRPr lang="tr-TR" sz="2800" b="1" u="sng"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ülkemizde ve yurt dışında bazı yüzme müsabakalarının (özellikle katılımın çok olduğu) bazılarında </a:t>
            </a:r>
            <a:r>
              <a:rPr lang="tr-TR" sz="2800" dirty="0" smtClean="0">
                <a:solidFill>
                  <a:srgbClr val="FFFF00"/>
                </a:solidFill>
                <a:latin typeface="Arial" panose="020B0604020202020204" pitchFamily="34" charset="0"/>
              </a:rPr>
              <a:t>«baş üstü»</a:t>
            </a:r>
            <a:r>
              <a:rPr lang="tr-TR" sz="2800" dirty="0" smtClean="0">
                <a:solidFill>
                  <a:schemeClr val="bg1"/>
                </a:solidFill>
                <a:latin typeface="Arial" panose="020B0604020202020204" pitchFamily="34" charset="0"/>
              </a:rPr>
              <a:t> diye adlandırılan çıkış şekli uygulanmaktadır.</a:t>
            </a:r>
          </a:p>
          <a:p>
            <a:pPr algn="just"/>
            <a:endParaRPr lang="tr-TR" sz="2800" dirty="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Baş üstü ifadesi ile; çoklu serisi olan bir stilde 1. seride yüzen sporcu henüz havuzu terk etmeden 2. serinin çıkışının verilmesidir.</a:t>
            </a:r>
            <a:endParaRPr lang="tr-TR" sz="2800" dirty="0">
              <a:solidFill>
                <a:schemeClr val="bg1"/>
              </a:solidFill>
              <a:latin typeface="Arial" panose="020B0604020202020204" pitchFamily="34" charset="0"/>
            </a:endParaRP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95</a:t>
            </a:r>
            <a:endParaRPr lang="tr-TR" dirty="0">
              <a:solidFill>
                <a:schemeClr val="bg1"/>
              </a:solidFill>
            </a:endParaRPr>
          </a:p>
        </p:txBody>
      </p:sp>
    </p:spTree>
    <p:extLst>
      <p:ext uri="{BB962C8B-B14F-4D97-AF65-F5344CB8AC3E}">
        <p14:creationId xmlns:p14="http://schemas.microsoft.com/office/powerpoint/2010/main" val="5740646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2" name="Dikdörtgen 1"/>
          <p:cNvSpPr/>
          <p:nvPr/>
        </p:nvSpPr>
        <p:spPr>
          <a:xfrm>
            <a:off x="0" y="2348880"/>
            <a:ext cx="9144000" cy="1815882"/>
          </a:xfrm>
          <a:prstGeom prst="rect">
            <a:avLst/>
          </a:prstGeom>
        </p:spPr>
        <p:txBody>
          <a:bodyPr wrap="square">
            <a:spAutoFit/>
          </a:bodyPr>
          <a:lstStyle/>
          <a:p>
            <a:pPr algn="ctr"/>
            <a:r>
              <a:rPr lang="tr-TR" sz="2800" b="1" dirty="0">
                <a:solidFill>
                  <a:schemeClr val="bg1"/>
                </a:solidFill>
                <a:latin typeface="Arial" panose="020B0604020202020204" pitchFamily="34" charset="0"/>
              </a:rPr>
              <a:t>YÜZME YAŞ GRUBU KURALLARI </a:t>
            </a:r>
            <a:endParaRPr lang="tr-TR" sz="2800" b="1" dirty="0" smtClean="0">
              <a:solidFill>
                <a:schemeClr val="bg1"/>
              </a:solidFill>
              <a:latin typeface="Arial" panose="020B0604020202020204" pitchFamily="34" charset="0"/>
            </a:endParaRPr>
          </a:p>
          <a:p>
            <a:endParaRPr lang="tr-TR" sz="2800" b="1" u="sng"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SWAG 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Federasyonlar </a:t>
            </a:r>
            <a:r>
              <a:rPr lang="tr-TR" sz="2800" dirty="0">
                <a:solidFill>
                  <a:schemeClr val="bg1"/>
                </a:solidFill>
                <a:latin typeface="Arial" panose="020B0604020202020204" pitchFamily="34" charset="0"/>
              </a:rPr>
              <a:t>FINA teknik kurallarını kendi yaş grupları kurallarına adapte ederek kullanabilirler. </a:t>
            </a: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95</a:t>
            </a:r>
            <a:endParaRPr lang="tr-TR" dirty="0">
              <a:solidFill>
                <a:schemeClr val="bg1"/>
              </a:solidFill>
            </a:endParaRPr>
          </a:p>
        </p:txBody>
      </p:sp>
    </p:spTree>
    <p:extLst>
      <p:ext uri="{BB962C8B-B14F-4D97-AF65-F5344CB8AC3E}">
        <p14:creationId xmlns:p14="http://schemas.microsoft.com/office/powerpoint/2010/main" val="450274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96</a:t>
            </a:r>
            <a:endParaRPr lang="tr-TR" dirty="0">
              <a:solidFill>
                <a:schemeClr val="bg1"/>
              </a:solidFill>
            </a:endParaRPr>
          </a:p>
        </p:txBody>
      </p:sp>
      <p:pic>
        <p:nvPicPr>
          <p:cNvPr id="1027" name="Picture 3" descr="C:\Users\CASPER\Desktop\Hakem_kursu_materyalleri_2017\4881309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50096"/>
            <a:ext cx="6696744" cy="539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09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97</a:t>
            </a:r>
            <a:endParaRPr lang="tr-TR" dirty="0">
              <a:solidFill>
                <a:schemeClr val="bg1"/>
              </a:solidFill>
            </a:endParaRPr>
          </a:p>
        </p:txBody>
      </p:sp>
      <p:pic>
        <p:nvPicPr>
          <p:cNvPr id="2051" name="Picture 3" descr="C:\Users\CASPER\Desktop\Hakem_kursu_materyalleri_2017\488130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459" y="1456848"/>
            <a:ext cx="6829907" cy="537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9548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98</a:t>
            </a:r>
            <a:endParaRPr lang="tr-TR" dirty="0">
              <a:solidFill>
                <a:schemeClr val="bg1"/>
              </a:solidFill>
            </a:endParaRPr>
          </a:p>
        </p:txBody>
      </p:sp>
      <p:pic>
        <p:nvPicPr>
          <p:cNvPr id="3074" name="Picture 2" descr="C:\Users\CASPER\Desktop\2017_Hakem Kursu\başüstü çıkı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49" y="1478264"/>
            <a:ext cx="7784740" cy="508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6526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4" name="Metin kutusu 3"/>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99</a:t>
            </a:r>
            <a:endParaRPr lang="tr-TR" dirty="0">
              <a:solidFill>
                <a:schemeClr val="bg1"/>
              </a:solidFill>
            </a:endParaRPr>
          </a:p>
        </p:txBody>
      </p:sp>
      <p:pic>
        <p:nvPicPr>
          <p:cNvPr id="4098" name="Picture 2" descr="C:\Users\CASPER\Desktop\Hakem_kursu_materyalleri_2017\495998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91" y="1844824"/>
            <a:ext cx="8877711"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506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schemeClr val="bg1"/>
                </a:solidFill>
              </a:rPr>
              <a:t>100</a:t>
            </a:r>
            <a:endParaRPr lang="tr-TR" dirty="0">
              <a:solidFill>
                <a:schemeClr val="bg1"/>
              </a:solidFill>
            </a:endParaRPr>
          </a:p>
        </p:txBody>
      </p:sp>
      <p:pic>
        <p:nvPicPr>
          <p:cNvPr id="5122" name="Picture 2" descr="C:\Users\CASPER\Desktop\Hakem_kursu_materyalleri_2017\117241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84" y="1419657"/>
            <a:ext cx="8000764" cy="53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30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101</a:t>
            </a:r>
            <a:endParaRPr lang="tr-TR" dirty="0">
              <a:solidFill>
                <a:prstClr val="white"/>
              </a:solidFill>
            </a:endParaRPr>
          </a:p>
        </p:txBody>
      </p:sp>
      <p:graphicFrame>
        <p:nvGraphicFramePr>
          <p:cNvPr id="3" name="Nesne 2"/>
          <p:cNvGraphicFramePr>
            <a:graphicFrameLocks noChangeAspect="1"/>
          </p:cNvGraphicFramePr>
          <p:nvPr>
            <p:extLst>
              <p:ext uri="{D42A27DB-BD31-4B8C-83A1-F6EECF244321}">
                <p14:modId xmlns:p14="http://schemas.microsoft.com/office/powerpoint/2010/main" val="1430370986"/>
              </p:ext>
            </p:extLst>
          </p:nvPr>
        </p:nvGraphicFramePr>
        <p:xfrm>
          <a:off x="5220072" y="1513264"/>
          <a:ext cx="3214043" cy="5237396"/>
        </p:xfrm>
        <a:graphic>
          <a:graphicData uri="http://schemas.openxmlformats.org/presentationml/2006/ole">
            <mc:AlternateContent xmlns:mc="http://schemas.openxmlformats.org/markup-compatibility/2006">
              <mc:Choice xmlns:v="urn:schemas-microsoft-com:vml" Requires="v">
                <p:oleObj spid="_x0000_s1178" name="Document" r:id="rId3" imgW="5915961" imgH="9642226" progId="Word.Document.8">
                  <p:embed/>
                </p:oleObj>
              </mc:Choice>
              <mc:Fallback>
                <p:oleObj name="Document" r:id="rId3" imgW="5915961" imgH="9642226" progId="Word.Document.8">
                  <p:embed/>
                  <p:pic>
                    <p:nvPicPr>
                      <p:cNvPr id="0" name=""/>
                      <p:cNvPicPr/>
                      <p:nvPr/>
                    </p:nvPicPr>
                    <p:blipFill>
                      <a:blip r:embed="rId4"/>
                      <a:stretch>
                        <a:fillRect/>
                      </a:stretch>
                    </p:blipFill>
                    <p:spPr>
                      <a:xfrm>
                        <a:off x="5220072" y="1513264"/>
                        <a:ext cx="3214043" cy="5237396"/>
                      </a:xfrm>
                      <a:prstGeom prst="rect">
                        <a:avLst/>
                      </a:prstGeom>
                      <a:solidFill>
                        <a:schemeClr val="bg1"/>
                      </a:solidFill>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3432704184"/>
              </p:ext>
            </p:extLst>
          </p:nvPr>
        </p:nvGraphicFramePr>
        <p:xfrm>
          <a:off x="539552" y="1371067"/>
          <a:ext cx="3797800" cy="5373568"/>
        </p:xfrm>
        <a:graphic>
          <a:graphicData uri="http://schemas.openxmlformats.org/presentationml/2006/ole">
            <mc:AlternateContent xmlns:mc="http://schemas.openxmlformats.org/markup-compatibility/2006">
              <mc:Choice xmlns:v="urn:schemas-microsoft-com:vml" Requires="v">
                <p:oleObj spid="_x0000_s1179" name="Acrobat Document" r:id="rId5" imgW="4533695" imgH="6415848" progId="AcroExch.Document.DC">
                  <p:embed/>
                </p:oleObj>
              </mc:Choice>
              <mc:Fallback>
                <p:oleObj name="Acrobat Document" r:id="rId5" imgW="4533695" imgH="6415848" progId="AcroExch.Document.DC">
                  <p:embed/>
                  <p:pic>
                    <p:nvPicPr>
                      <p:cNvPr id="0" name=""/>
                      <p:cNvPicPr/>
                      <p:nvPr/>
                    </p:nvPicPr>
                    <p:blipFill>
                      <a:blip r:embed="rId6"/>
                      <a:stretch>
                        <a:fillRect/>
                      </a:stretch>
                    </p:blipFill>
                    <p:spPr>
                      <a:xfrm>
                        <a:off x="539552" y="1371067"/>
                        <a:ext cx="3797800" cy="5373568"/>
                      </a:xfrm>
                      <a:prstGeom prst="rect">
                        <a:avLst/>
                      </a:prstGeom>
                    </p:spPr>
                  </p:pic>
                </p:oleObj>
              </mc:Fallback>
            </mc:AlternateContent>
          </a:graphicData>
        </a:graphic>
      </p:graphicFrame>
    </p:spTree>
    <p:extLst>
      <p:ext uri="{BB962C8B-B14F-4D97-AF65-F5344CB8AC3E}">
        <p14:creationId xmlns:p14="http://schemas.microsoft.com/office/powerpoint/2010/main" val="1857525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1207" y="6453336"/>
            <a:ext cx="576064" cy="369332"/>
          </a:xfrm>
          <a:prstGeom prst="rect">
            <a:avLst/>
          </a:prstGeom>
          <a:noFill/>
        </p:spPr>
        <p:txBody>
          <a:bodyPr wrap="square" rtlCol="0">
            <a:spAutoFit/>
          </a:bodyPr>
          <a:lstStyle/>
          <a:p>
            <a:r>
              <a:rPr lang="tr-TR" dirty="0" smtClean="0">
                <a:solidFill>
                  <a:schemeClr val="bg1"/>
                </a:solidFill>
              </a:rPr>
              <a:t>3-1</a:t>
            </a:r>
            <a:endParaRPr lang="tr-TR" dirty="0">
              <a:solidFill>
                <a:schemeClr val="bg1"/>
              </a:solidFill>
            </a:endParaRPr>
          </a:p>
        </p:txBody>
      </p:sp>
      <p:pic>
        <p:nvPicPr>
          <p:cNvPr id="4" name="Picture 2" descr="C:\Users\Søren Korbo\AppData\Local\Microsoft\Windows\Temporary Internet Files\Content.Outlook\4IA5S5TS\3 -FOP SWIMMING_02092013_withoutITOs.jpg"/>
          <p:cNvPicPr>
            <a:picLocks noChangeAspect="1" noChangeArrowheads="1"/>
          </p:cNvPicPr>
          <p:nvPr/>
        </p:nvPicPr>
        <p:blipFill rotWithShape="1">
          <a:blip r:embed="rId2" cstate="print"/>
          <a:srcRect l="8605" t="12201" r="-319" b="252"/>
          <a:stretch/>
        </p:blipFill>
        <p:spPr bwMode="auto">
          <a:xfrm>
            <a:off x="-1704536" y="0"/>
            <a:ext cx="12782495" cy="7495768"/>
          </a:xfrm>
          <a:prstGeom prst="rect">
            <a:avLst/>
          </a:prstGeom>
          <a:noFill/>
        </p:spPr>
      </p:pic>
    </p:spTree>
    <p:extLst>
      <p:ext uri="{BB962C8B-B14F-4D97-AF65-F5344CB8AC3E}">
        <p14:creationId xmlns:p14="http://schemas.microsoft.com/office/powerpoint/2010/main" val="27425196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102</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2895943453"/>
              </p:ext>
            </p:extLst>
          </p:nvPr>
        </p:nvGraphicFramePr>
        <p:xfrm>
          <a:off x="323528" y="1412776"/>
          <a:ext cx="3672408" cy="5353852"/>
        </p:xfrm>
        <a:graphic>
          <a:graphicData uri="http://schemas.openxmlformats.org/presentationml/2006/ole">
            <mc:AlternateContent xmlns:mc="http://schemas.openxmlformats.org/markup-compatibility/2006">
              <mc:Choice xmlns:v="urn:schemas-microsoft-com:vml" Requires="v">
                <p:oleObj spid="_x0000_s2202" name="Document" r:id="rId3" imgW="6483724" imgH="9449619" progId="Word.Document.8">
                  <p:embed/>
                </p:oleObj>
              </mc:Choice>
              <mc:Fallback>
                <p:oleObj name="Document" r:id="rId3" imgW="6483724" imgH="9449619" progId="Word.Document.8">
                  <p:embed/>
                  <p:pic>
                    <p:nvPicPr>
                      <p:cNvPr id="0" name=""/>
                      <p:cNvPicPr/>
                      <p:nvPr/>
                    </p:nvPicPr>
                    <p:blipFill>
                      <a:blip r:embed="rId4"/>
                      <a:stretch>
                        <a:fillRect/>
                      </a:stretch>
                    </p:blipFill>
                    <p:spPr>
                      <a:xfrm>
                        <a:off x="323528" y="1412776"/>
                        <a:ext cx="3672408" cy="5353852"/>
                      </a:xfrm>
                      <a:prstGeom prst="rect">
                        <a:avLst/>
                      </a:prstGeom>
                      <a:solidFill>
                        <a:schemeClr val="bg1"/>
                      </a:solidFill>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692980963"/>
              </p:ext>
            </p:extLst>
          </p:nvPr>
        </p:nvGraphicFramePr>
        <p:xfrm>
          <a:off x="4029096" y="2276872"/>
          <a:ext cx="4983981" cy="3521586"/>
        </p:xfrm>
        <a:graphic>
          <a:graphicData uri="http://schemas.openxmlformats.org/presentationml/2006/ole">
            <mc:AlternateContent xmlns:mc="http://schemas.openxmlformats.org/markup-compatibility/2006">
              <mc:Choice xmlns:v="urn:schemas-microsoft-com:vml" Requires="v">
                <p:oleObj spid="_x0000_s2203" name="Acrobat Document" r:id="rId5" imgW="6415981" imgH="4533840" progId="AcroExch.Document.DC">
                  <p:embed/>
                </p:oleObj>
              </mc:Choice>
              <mc:Fallback>
                <p:oleObj name="Acrobat Document" r:id="rId5" imgW="6415981" imgH="4533840" progId="AcroExch.Document.DC">
                  <p:embed/>
                  <p:pic>
                    <p:nvPicPr>
                      <p:cNvPr id="0" name=""/>
                      <p:cNvPicPr/>
                      <p:nvPr/>
                    </p:nvPicPr>
                    <p:blipFill>
                      <a:blip r:embed="rId6"/>
                      <a:stretch>
                        <a:fillRect/>
                      </a:stretch>
                    </p:blipFill>
                    <p:spPr>
                      <a:xfrm>
                        <a:off x="4029096" y="2276872"/>
                        <a:ext cx="4983981" cy="3521586"/>
                      </a:xfrm>
                      <a:prstGeom prst="rect">
                        <a:avLst/>
                      </a:prstGeom>
                    </p:spPr>
                  </p:pic>
                </p:oleObj>
              </mc:Fallback>
            </mc:AlternateContent>
          </a:graphicData>
        </a:graphic>
      </p:graphicFrame>
    </p:spTree>
    <p:extLst>
      <p:ext uri="{BB962C8B-B14F-4D97-AF65-F5344CB8AC3E}">
        <p14:creationId xmlns:p14="http://schemas.microsoft.com/office/powerpoint/2010/main" val="8072013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2068895372"/>
              </p:ext>
            </p:extLst>
          </p:nvPr>
        </p:nvGraphicFramePr>
        <p:xfrm>
          <a:off x="2195736" y="1452322"/>
          <a:ext cx="4104456" cy="5312478"/>
        </p:xfrm>
        <a:graphic>
          <a:graphicData uri="http://schemas.openxmlformats.org/presentationml/2006/ole">
            <mc:AlternateContent xmlns:mc="http://schemas.openxmlformats.org/markup-compatibility/2006">
              <mc:Choice xmlns:v="urn:schemas-microsoft-com:vml" Requires="v">
                <p:oleObj spid="_x0000_s3214" name="Acrobat Document" r:id="rId3" imgW="5087017" imgH="6583515" progId="AcroExch.Document.11">
                  <p:embed/>
                </p:oleObj>
              </mc:Choice>
              <mc:Fallback>
                <p:oleObj name="Acrobat Document" r:id="rId3" imgW="5087017" imgH="6583515" progId="AcroExch.Document.11">
                  <p:embed/>
                  <p:pic>
                    <p:nvPicPr>
                      <p:cNvPr id="0" name=""/>
                      <p:cNvPicPr/>
                      <p:nvPr/>
                    </p:nvPicPr>
                    <p:blipFill>
                      <a:blip r:embed="rId4"/>
                      <a:stretch>
                        <a:fillRect/>
                      </a:stretch>
                    </p:blipFill>
                    <p:spPr>
                      <a:xfrm>
                        <a:off x="2195736" y="1452322"/>
                        <a:ext cx="4104456" cy="5312478"/>
                      </a:xfrm>
                      <a:prstGeom prst="rect">
                        <a:avLst/>
                      </a:prstGeom>
                    </p:spPr>
                  </p:pic>
                </p:oleObj>
              </mc:Fallback>
            </mc:AlternateContent>
          </a:graphicData>
        </a:graphic>
      </p:graphicFrame>
    </p:spTree>
    <p:extLst>
      <p:ext uri="{BB962C8B-B14F-4D97-AF65-F5344CB8AC3E}">
        <p14:creationId xmlns:p14="http://schemas.microsoft.com/office/powerpoint/2010/main" val="367490995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2074221286"/>
              </p:ext>
            </p:extLst>
          </p:nvPr>
        </p:nvGraphicFramePr>
        <p:xfrm>
          <a:off x="2339752" y="1435193"/>
          <a:ext cx="4104456" cy="5312477"/>
        </p:xfrm>
        <a:graphic>
          <a:graphicData uri="http://schemas.openxmlformats.org/presentationml/2006/ole">
            <mc:AlternateContent xmlns:mc="http://schemas.openxmlformats.org/markup-compatibility/2006">
              <mc:Choice xmlns:v="urn:schemas-microsoft-com:vml" Requires="v">
                <p:oleObj spid="_x0000_s4104" name="Acrobat Document" r:id="rId3" imgW="5087017" imgH="6583515" progId="AcroExch.Document.11">
                  <p:embed/>
                </p:oleObj>
              </mc:Choice>
              <mc:Fallback>
                <p:oleObj name="Acrobat Document" r:id="rId3" imgW="5087017" imgH="6583515" progId="AcroExch.Document.11">
                  <p:embed/>
                  <p:pic>
                    <p:nvPicPr>
                      <p:cNvPr id="0" name=""/>
                      <p:cNvPicPr/>
                      <p:nvPr/>
                    </p:nvPicPr>
                    <p:blipFill>
                      <a:blip r:embed="rId4"/>
                      <a:stretch>
                        <a:fillRect/>
                      </a:stretch>
                    </p:blipFill>
                    <p:spPr>
                      <a:xfrm>
                        <a:off x="2339752" y="1435193"/>
                        <a:ext cx="4104456" cy="5312477"/>
                      </a:xfrm>
                      <a:prstGeom prst="rect">
                        <a:avLst/>
                      </a:prstGeom>
                    </p:spPr>
                  </p:pic>
                </p:oleObj>
              </mc:Fallback>
            </mc:AlternateContent>
          </a:graphicData>
        </a:graphic>
      </p:graphicFrame>
    </p:spTree>
    <p:extLst>
      <p:ext uri="{BB962C8B-B14F-4D97-AF65-F5344CB8AC3E}">
        <p14:creationId xmlns:p14="http://schemas.microsoft.com/office/powerpoint/2010/main" val="36846702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3400845671"/>
              </p:ext>
            </p:extLst>
          </p:nvPr>
        </p:nvGraphicFramePr>
        <p:xfrm>
          <a:off x="2195736" y="1459558"/>
          <a:ext cx="4095749" cy="5301208"/>
        </p:xfrm>
        <a:graphic>
          <a:graphicData uri="http://schemas.openxmlformats.org/presentationml/2006/ole">
            <mc:AlternateContent xmlns:mc="http://schemas.openxmlformats.org/markup-compatibility/2006">
              <mc:Choice xmlns:v="urn:schemas-microsoft-com:vml" Requires="v">
                <p:oleObj spid="_x0000_s5128" name="Acrobat Document" r:id="rId3" imgW="5087017" imgH="6583515" progId="AcroExch.Document.11">
                  <p:embed/>
                </p:oleObj>
              </mc:Choice>
              <mc:Fallback>
                <p:oleObj name="Acrobat Document" r:id="rId3" imgW="5087017" imgH="6583515" progId="AcroExch.Document.11">
                  <p:embed/>
                  <p:pic>
                    <p:nvPicPr>
                      <p:cNvPr id="0" name=""/>
                      <p:cNvPicPr/>
                      <p:nvPr/>
                    </p:nvPicPr>
                    <p:blipFill>
                      <a:blip r:embed="rId4"/>
                      <a:stretch>
                        <a:fillRect/>
                      </a:stretch>
                    </p:blipFill>
                    <p:spPr>
                      <a:xfrm>
                        <a:off x="2195736" y="1459558"/>
                        <a:ext cx="4095749" cy="5301208"/>
                      </a:xfrm>
                      <a:prstGeom prst="rect">
                        <a:avLst/>
                      </a:prstGeom>
                    </p:spPr>
                  </p:pic>
                </p:oleObj>
              </mc:Fallback>
            </mc:AlternateContent>
          </a:graphicData>
        </a:graphic>
      </p:graphicFrame>
    </p:spTree>
    <p:extLst>
      <p:ext uri="{BB962C8B-B14F-4D97-AF65-F5344CB8AC3E}">
        <p14:creationId xmlns:p14="http://schemas.microsoft.com/office/powerpoint/2010/main" val="7917905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3" name="Nesne 2"/>
          <p:cNvGraphicFramePr>
            <a:graphicFrameLocks noChangeAspect="1"/>
          </p:cNvGraphicFramePr>
          <p:nvPr>
            <p:extLst>
              <p:ext uri="{D42A27DB-BD31-4B8C-83A1-F6EECF244321}">
                <p14:modId xmlns:p14="http://schemas.microsoft.com/office/powerpoint/2010/main" val="3237364790"/>
              </p:ext>
            </p:extLst>
          </p:nvPr>
        </p:nvGraphicFramePr>
        <p:xfrm>
          <a:off x="2123728" y="1402524"/>
          <a:ext cx="4176464" cy="5405679"/>
        </p:xfrm>
        <a:graphic>
          <a:graphicData uri="http://schemas.openxmlformats.org/presentationml/2006/ole">
            <mc:AlternateContent xmlns:mc="http://schemas.openxmlformats.org/markup-compatibility/2006">
              <mc:Choice xmlns:v="urn:schemas-microsoft-com:vml" Requires="v">
                <p:oleObj spid="_x0000_s6152" name="Acrobat Document" r:id="rId3" imgW="5087017" imgH="6583515" progId="AcroExch.Document.11">
                  <p:embed/>
                </p:oleObj>
              </mc:Choice>
              <mc:Fallback>
                <p:oleObj name="Acrobat Document" r:id="rId3" imgW="5087017" imgH="6583515" progId="AcroExch.Document.11">
                  <p:embed/>
                  <p:pic>
                    <p:nvPicPr>
                      <p:cNvPr id="0" name=""/>
                      <p:cNvPicPr/>
                      <p:nvPr/>
                    </p:nvPicPr>
                    <p:blipFill>
                      <a:blip r:embed="rId4"/>
                      <a:stretch>
                        <a:fillRect/>
                      </a:stretch>
                    </p:blipFill>
                    <p:spPr>
                      <a:xfrm>
                        <a:off x="2123728" y="1402524"/>
                        <a:ext cx="4176464" cy="5405679"/>
                      </a:xfrm>
                      <a:prstGeom prst="rect">
                        <a:avLst/>
                      </a:prstGeom>
                    </p:spPr>
                  </p:pic>
                </p:oleObj>
              </mc:Fallback>
            </mc:AlternateContent>
          </a:graphicData>
        </a:graphic>
      </p:graphicFrame>
    </p:spTree>
    <p:extLst>
      <p:ext uri="{BB962C8B-B14F-4D97-AF65-F5344CB8AC3E}">
        <p14:creationId xmlns:p14="http://schemas.microsoft.com/office/powerpoint/2010/main" val="21612161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3937081400"/>
              </p:ext>
            </p:extLst>
          </p:nvPr>
        </p:nvGraphicFramePr>
        <p:xfrm>
          <a:off x="2195736" y="1408549"/>
          <a:ext cx="4176464" cy="5405679"/>
        </p:xfrm>
        <a:graphic>
          <a:graphicData uri="http://schemas.openxmlformats.org/presentationml/2006/ole">
            <mc:AlternateContent xmlns:mc="http://schemas.openxmlformats.org/markup-compatibility/2006">
              <mc:Choice xmlns:v="urn:schemas-microsoft-com:vml" Requires="v">
                <p:oleObj spid="_x0000_s7176" name="Acrobat Document" r:id="rId3" imgW="5087017" imgH="6583515" progId="AcroExch.Document.11">
                  <p:embed/>
                </p:oleObj>
              </mc:Choice>
              <mc:Fallback>
                <p:oleObj name="Acrobat Document" r:id="rId3" imgW="5087017" imgH="6583515" progId="AcroExch.Document.11">
                  <p:embed/>
                  <p:pic>
                    <p:nvPicPr>
                      <p:cNvPr id="0" name=""/>
                      <p:cNvPicPr/>
                      <p:nvPr/>
                    </p:nvPicPr>
                    <p:blipFill>
                      <a:blip r:embed="rId4"/>
                      <a:stretch>
                        <a:fillRect/>
                      </a:stretch>
                    </p:blipFill>
                    <p:spPr>
                      <a:xfrm>
                        <a:off x="2195736" y="1408549"/>
                        <a:ext cx="4176464" cy="5405679"/>
                      </a:xfrm>
                      <a:prstGeom prst="rect">
                        <a:avLst/>
                      </a:prstGeom>
                    </p:spPr>
                  </p:pic>
                </p:oleObj>
              </mc:Fallback>
            </mc:AlternateContent>
          </a:graphicData>
        </a:graphic>
      </p:graphicFrame>
    </p:spTree>
    <p:extLst>
      <p:ext uri="{BB962C8B-B14F-4D97-AF65-F5344CB8AC3E}">
        <p14:creationId xmlns:p14="http://schemas.microsoft.com/office/powerpoint/2010/main" val="41278033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prstClr val="white"/>
              </a:solidFill>
            </a:endParaRPr>
          </a:p>
        </p:txBody>
      </p:sp>
      <p:sp>
        <p:nvSpPr>
          <p:cNvPr id="4" name="Metin kutusu 3"/>
          <p:cNvSpPr txBox="1"/>
          <p:nvPr/>
        </p:nvSpPr>
        <p:spPr>
          <a:xfrm>
            <a:off x="8575812" y="6375303"/>
            <a:ext cx="568188" cy="369332"/>
          </a:xfrm>
          <a:prstGeom prst="rect">
            <a:avLst/>
          </a:prstGeom>
          <a:noFill/>
        </p:spPr>
        <p:txBody>
          <a:bodyPr wrap="square" rtlCol="0">
            <a:spAutoFit/>
          </a:bodyPr>
          <a:lstStyle/>
          <a:p>
            <a:r>
              <a:rPr lang="tr-TR" dirty="0" smtClean="0">
                <a:solidFill>
                  <a:prstClr val="white"/>
                </a:solidFill>
              </a:rPr>
              <a:t>103</a:t>
            </a:r>
            <a:endParaRPr lang="tr-TR" dirty="0">
              <a:solidFill>
                <a:prstClr val="white"/>
              </a:solidFill>
            </a:endParaRPr>
          </a:p>
        </p:txBody>
      </p:sp>
      <p:graphicFrame>
        <p:nvGraphicFramePr>
          <p:cNvPr id="2" name="Nesne 1"/>
          <p:cNvGraphicFramePr>
            <a:graphicFrameLocks noChangeAspect="1"/>
          </p:cNvGraphicFramePr>
          <p:nvPr>
            <p:extLst>
              <p:ext uri="{D42A27DB-BD31-4B8C-83A1-F6EECF244321}">
                <p14:modId xmlns:p14="http://schemas.microsoft.com/office/powerpoint/2010/main" val="314156122"/>
              </p:ext>
            </p:extLst>
          </p:nvPr>
        </p:nvGraphicFramePr>
        <p:xfrm>
          <a:off x="2771800" y="1414015"/>
          <a:ext cx="3960440" cy="5443985"/>
        </p:xfrm>
        <a:graphic>
          <a:graphicData uri="http://schemas.openxmlformats.org/presentationml/2006/ole">
            <mc:AlternateContent xmlns:mc="http://schemas.openxmlformats.org/markup-compatibility/2006">
              <mc:Choice xmlns:v="urn:schemas-microsoft-com:vml" Requires="v">
                <p:oleObj spid="_x0000_s8200" name="Belge" r:id="rId3" imgW="5950884" imgH="8466424" progId="Word.Document.12">
                  <p:embed/>
                </p:oleObj>
              </mc:Choice>
              <mc:Fallback>
                <p:oleObj name="Belge" r:id="rId3" imgW="5950884" imgH="8466424" progId="Word.Document.12">
                  <p:embed/>
                  <p:pic>
                    <p:nvPicPr>
                      <p:cNvPr id="0" name=""/>
                      <p:cNvPicPr/>
                      <p:nvPr/>
                    </p:nvPicPr>
                    <p:blipFill>
                      <a:blip r:embed="rId4"/>
                      <a:stretch>
                        <a:fillRect/>
                      </a:stretch>
                    </p:blipFill>
                    <p:spPr>
                      <a:xfrm>
                        <a:off x="2771800" y="1414015"/>
                        <a:ext cx="3960440" cy="5443985"/>
                      </a:xfrm>
                      <a:prstGeom prst="rect">
                        <a:avLst/>
                      </a:prstGeom>
                    </p:spPr>
                  </p:pic>
                </p:oleObj>
              </mc:Fallback>
            </mc:AlternateContent>
          </a:graphicData>
        </a:graphic>
      </p:graphicFrame>
    </p:spTree>
    <p:extLst>
      <p:ext uri="{BB962C8B-B14F-4D97-AF65-F5344CB8AC3E}">
        <p14:creationId xmlns:p14="http://schemas.microsoft.com/office/powerpoint/2010/main" val="25819805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77" y="1628800"/>
            <a:ext cx="871687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207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3" name="Slayt Numarası Yer Tutucusu 2"/>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137</a:t>
            </a:fld>
            <a:endParaRPr lang="tr-TR" dirty="0">
              <a:solidFill>
                <a:prstClr val="black">
                  <a:lumMod val="50000"/>
                  <a:lumOff val="50000"/>
                </a:prstClr>
              </a:solidFill>
            </a:endParaRPr>
          </a:p>
        </p:txBody>
      </p:sp>
      <p:sp>
        <p:nvSpPr>
          <p:cNvPr id="8" name="Dikdörtgen 7"/>
          <p:cNvSpPr/>
          <p:nvPr/>
        </p:nvSpPr>
        <p:spPr>
          <a:xfrm>
            <a:off x="1043608" y="290445"/>
            <a:ext cx="6696744" cy="369332"/>
          </a:xfrm>
          <a:prstGeom prst="rect">
            <a:avLst/>
          </a:prstGeom>
        </p:spPr>
        <p:txBody>
          <a:bodyPr wrap="square">
            <a:spAutoFit/>
          </a:bodyPr>
          <a:lstStyle/>
          <a:p>
            <a:pPr algn="ctr"/>
            <a:r>
              <a:rPr lang="tr-TR"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GENEL KRONOMETRE KULLANIMI</a:t>
            </a:r>
            <a:endParaRPr lang="tr-TR"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endParaRPr>
          </a:p>
        </p:txBody>
      </p:sp>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1"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9812" y="3068960"/>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5871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endParaRPr lang="tr-TR" dirty="0">
              <a:solidFill>
                <a:schemeClr val="bg1"/>
              </a:solidFill>
            </a:endParaRPr>
          </a:p>
        </p:txBody>
      </p:sp>
      <p:pic>
        <p:nvPicPr>
          <p:cNvPr id="6146" name="Picture 2" descr="C:\Users\CASPER\Desktop\Hakem_kursu_materyalleri_2017\5155817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3121025" cy="25542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ASPER\Desktop\Hakem_kursu_materyalleri_2017\6374705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759" y="1736050"/>
            <a:ext cx="2566987" cy="31210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ASPER\Desktop\Hakem_kursu_materyalleri_2017\6374771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3390" y="4599115"/>
            <a:ext cx="3121025" cy="22463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CASPER\Desktop\Hakem_kursu_materyalleri_2017\6374705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434" y="4183673"/>
            <a:ext cx="3121025" cy="2566987"/>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6300192" y="2132856"/>
            <a:ext cx="2304256" cy="523220"/>
          </a:xfrm>
          <a:prstGeom prst="rect">
            <a:avLst/>
          </a:prstGeom>
          <a:noFill/>
        </p:spPr>
        <p:txBody>
          <a:bodyPr wrap="square" rtlCol="0">
            <a:spAutoFit/>
          </a:bodyPr>
          <a:lstStyle/>
          <a:p>
            <a:pPr algn="ctr"/>
            <a:r>
              <a:rPr lang="tr-TR" sz="2800" b="1" dirty="0" smtClean="0">
                <a:solidFill>
                  <a:srgbClr val="FFFF00"/>
                </a:solidFill>
              </a:rPr>
              <a:t>BAŞARILAR !!!</a:t>
            </a:r>
            <a:endParaRPr lang="tr-TR" sz="2800" b="1" dirty="0">
              <a:solidFill>
                <a:srgbClr val="FFFF00"/>
              </a:solidFill>
            </a:endParaRPr>
          </a:p>
        </p:txBody>
      </p:sp>
      <p:sp>
        <p:nvSpPr>
          <p:cNvPr id="3" name="Metin kutusu 2"/>
          <p:cNvSpPr txBox="1"/>
          <p:nvPr/>
        </p:nvSpPr>
        <p:spPr>
          <a:xfrm>
            <a:off x="3564233" y="6002669"/>
            <a:ext cx="2240037" cy="369332"/>
          </a:xfrm>
          <a:prstGeom prst="rect">
            <a:avLst/>
          </a:prstGeom>
          <a:noFill/>
        </p:spPr>
        <p:txBody>
          <a:bodyPr wrap="none" rtlCol="0">
            <a:spAutoFit/>
          </a:bodyPr>
          <a:lstStyle/>
          <a:p>
            <a:r>
              <a:rPr lang="tr-TR" dirty="0" smtClean="0">
                <a:solidFill>
                  <a:srgbClr val="FFFF00"/>
                </a:solidFill>
              </a:rPr>
              <a:t>mhkyuzme@tyf.gov.tr</a:t>
            </a:r>
            <a:endParaRPr lang="tr-TR" dirty="0">
              <a:solidFill>
                <a:srgbClr val="FFFF00"/>
              </a:solidFill>
            </a:endParaRPr>
          </a:p>
        </p:txBody>
      </p:sp>
    </p:spTree>
    <p:extLst>
      <p:ext uri="{BB962C8B-B14F-4D97-AF65-F5344CB8AC3E}">
        <p14:creationId xmlns:p14="http://schemas.microsoft.com/office/powerpoint/2010/main" val="1893035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a:solidFill>
                  <a:schemeClr val="bg1"/>
                </a:solidFill>
              </a:rPr>
              <a:t>4</a:t>
            </a:r>
          </a:p>
        </p:txBody>
      </p:sp>
      <p:sp>
        <p:nvSpPr>
          <p:cNvPr id="2" name="Dikdörtgen 1"/>
          <p:cNvSpPr/>
          <p:nvPr/>
        </p:nvSpPr>
        <p:spPr>
          <a:xfrm>
            <a:off x="0" y="1444242"/>
            <a:ext cx="9144000" cy="5262979"/>
          </a:xfrm>
          <a:prstGeom prst="rect">
            <a:avLst/>
          </a:prstGeom>
        </p:spPr>
        <p:txBody>
          <a:bodyPr wrap="square">
            <a:spAutoFit/>
          </a:bodyPr>
          <a:lstStyle/>
          <a:p>
            <a:pPr algn="just"/>
            <a:r>
              <a:rPr lang="tr-TR" sz="2800" dirty="0" smtClean="0">
                <a:solidFill>
                  <a:schemeClr val="bg1"/>
                </a:solidFill>
                <a:latin typeface="Arial" panose="020B0604020202020204" pitchFamily="34" charset="0"/>
              </a:rPr>
              <a:t> </a:t>
            </a:r>
            <a:r>
              <a:rPr lang="tr-TR" sz="2800" b="1" u="sng" dirty="0" smtClean="0">
                <a:solidFill>
                  <a:schemeClr val="bg1"/>
                </a:solidFill>
                <a:latin typeface="Arial" panose="020B0604020202020204" pitchFamily="34" charset="0"/>
              </a:rPr>
              <a:t>SW1.2.1</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Diğer bütün uluslararası yarışmalarda yönetim </a:t>
            </a:r>
            <a:r>
              <a:rPr lang="tr-TR" sz="2800" dirty="0" smtClean="0">
                <a:solidFill>
                  <a:schemeClr val="bg1"/>
                </a:solidFill>
                <a:latin typeface="Arial" panose="020B0604020202020204" pitchFamily="34" charset="0"/>
              </a:rPr>
              <a:t>organı, </a:t>
            </a:r>
            <a:r>
              <a:rPr lang="tr-TR" sz="2800" dirty="0">
                <a:solidFill>
                  <a:schemeClr val="bg1"/>
                </a:solidFill>
                <a:latin typeface="Arial" panose="020B0604020202020204" pitchFamily="34" charset="0"/>
              </a:rPr>
              <a:t>bölgesel veya Uluslararası otoritenin onayı ile aynı veya daha az sayıda resmi görevliyi atar.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SW1.2.2</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Elektronik kronometrenin bulunmadığı </a:t>
            </a:r>
            <a:r>
              <a:rPr lang="tr-TR" sz="2800" dirty="0" smtClean="0">
                <a:solidFill>
                  <a:schemeClr val="bg1"/>
                </a:solidFill>
                <a:latin typeface="Arial" panose="020B0604020202020204" pitchFamily="34" charset="0"/>
              </a:rPr>
              <a:t>durumlarda cihaz işlevinin sağlanması için bir vakit şefi, her kulvar için 1 vakit hakemi ve 1 ilave (yedek-rezerv) </a:t>
            </a:r>
            <a:r>
              <a:rPr lang="tr-TR" sz="2800" dirty="0">
                <a:solidFill>
                  <a:schemeClr val="bg1"/>
                </a:solidFill>
                <a:latin typeface="Arial" panose="020B0604020202020204" pitchFamily="34" charset="0"/>
              </a:rPr>
              <a:t>vakit hakemi </a:t>
            </a:r>
            <a:r>
              <a:rPr lang="tr-TR" sz="2800" dirty="0" smtClean="0">
                <a:solidFill>
                  <a:schemeClr val="bg1"/>
                </a:solidFill>
                <a:latin typeface="Arial" panose="020B0604020202020204" pitchFamily="34" charset="0"/>
              </a:rPr>
              <a:t>görevlendirilmelidir. </a:t>
            </a:r>
          </a:p>
          <a:p>
            <a:pPr algn="just"/>
            <a:endParaRPr lang="tr-TR" sz="2800" dirty="0">
              <a:solidFill>
                <a:schemeClr val="bg1"/>
              </a:solidFill>
              <a:latin typeface="Arial" panose="020B0604020202020204" pitchFamily="34" charset="0"/>
            </a:endParaRPr>
          </a:p>
          <a:p>
            <a:pPr algn="just"/>
            <a:r>
              <a:rPr lang="tr-TR" sz="2800" b="1" u="sng" dirty="0" smtClean="0">
                <a:solidFill>
                  <a:srgbClr val="FFFF00"/>
                </a:solidFill>
                <a:latin typeface="Arial" panose="020B0604020202020204" pitchFamily="34" charset="0"/>
              </a:rPr>
              <a:t>SW1.2.3</a:t>
            </a:r>
            <a:r>
              <a:rPr lang="tr-TR" sz="2800" b="1" dirty="0" smtClean="0">
                <a:solidFill>
                  <a:srgbClr val="FFFF00"/>
                </a:solidFill>
                <a:latin typeface="Arial" panose="020B0604020202020204" pitchFamily="34" charset="0"/>
              </a:rPr>
              <a:t>  </a:t>
            </a:r>
            <a:r>
              <a:rPr lang="tr-TR" sz="2800" dirty="0" smtClean="0">
                <a:solidFill>
                  <a:srgbClr val="FFFF00"/>
                </a:solidFill>
                <a:latin typeface="Arial" panose="020B0604020202020204" pitchFamily="34" charset="0"/>
              </a:rPr>
              <a:t>Şef </a:t>
            </a:r>
            <a:r>
              <a:rPr lang="tr-TR" sz="2800" dirty="0">
                <a:solidFill>
                  <a:srgbClr val="FFFF00"/>
                </a:solidFill>
                <a:latin typeface="Arial" panose="020B0604020202020204" pitchFamily="34" charset="0"/>
              </a:rPr>
              <a:t>varış hakemi ve varış </a:t>
            </a:r>
            <a:r>
              <a:rPr lang="tr-TR" sz="2800" dirty="0" smtClean="0">
                <a:solidFill>
                  <a:srgbClr val="FFFF00"/>
                </a:solidFill>
                <a:latin typeface="Arial" panose="020B0604020202020204" pitchFamily="34" charset="0"/>
              </a:rPr>
              <a:t>hakemleri, </a:t>
            </a:r>
            <a:r>
              <a:rPr lang="tr-TR" sz="2800" dirty="0">
                <a:solidFill>
                  <a:srgbClr val="FFFF00"/>
                </a:solidFill>
                <a:latin typeface="Arial" panose="020B0604020202020204" pitchFamily="34" charset="0"/>
              </a:rPr>
              <a:t>elektronik kronometre ve/veya </a:t>
            </a:r>
            <a:r>
              <a:rPr lang="tr-TR" sz="2800" dirty="0" smtClean="0">
                <a:solidFill>
                  <a:srgbClr val="FFFF00"/>
                </a:solidFill>
                <a:latin typeface="Arial" panose="020B0604020202020204" pitchFamily="34" charset="0"/>
              </a:rPr>
              <a:t>dijital </a:t>
            </a:r>
            <a:r>
              <a:rPr lang="tr-TR" sz="2800" dirty="0">
                <a:solidFill>
                  <a:srgbClr val="FFFF00"/>
                </a:solidFill>
                <a:latin typeface="Arial" panose="020B0604020202020204" pitchFamily="34" charset="0"/>
              </a:rPr>
              <a:t>kronometrelerin kullanılmadığı durumlarda görevlendirilebilir.</a:t>
            </a:r>
            <a:endParaRPr lang="tr-TR" sz="2800" dirty="0">
              <a:solidFill>
                <a:srgbClr val="FFFF00"/>
              </a:solidFill>
            </a:endParaRPr>
          </a:p>
        </p:txBody>
      </p:sp>
    </p:spTree>
    <p:extLst>
      <p:ext uri="{BB962C8B-B14F-4D97-AF65-F5344CB8AC3E}">
        <p14:creationId xmlns:p14="http://schemas.microsoft.com/office/powerpoint/2010/main" val="1522214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a:solidFill>
                  <a:schemeClr val="bg1"/>
                </a:solidFill>
              </a:rPr>
              <a:t>5</a:t>
            </a:r>
          </a:p>
        </p:txBody>
      </p:sp>
      <p:sp>
        <p:nvSpPr>
          <p:cNvPr id="2" name="Dikdörtgen 1"/>
          <p:cNvSpPr/>
          <p:nvPr/>
        </p:nvSpPr>
        <p:spPr>
          <a:xfrm>
            <a:off x="0" y="1274564"/>
            <a:ext cx="9180512" cy="5416868"/>
          </a:xfrm>
          <a:prstGeom prst="rect">
            <a:avLst/>
          </a:prstGeom>
        </p:spPr>
        <p:txBody>
          <a:bodyPr wrap="square">
            <a:spAutoFit/>
          </a:bodyPr>
          <a:lstStyle/>
          <a:p>
            <a:endParaRPr lang="tr-TR" sz="2000" dirty="0">
              <a:solidFill>
                <a:srgbClr val="000000"/>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SW1.3</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Olimpiyat oyunları ve dünya şampiyonalarında müsabakalardan </a:t>
            </a:r>
            <a:r>
              <a:rPr lang="tr-TR" sz="2800" dirty="0" smtClean="0">
                <a:solidFill>
                  <a:schemeClr val="bg1"/>
                </a:solidFill>
                <a:latin typeface="Arial" panose="020B0604020202020204" pitchFamily="34" charset="0"/>
              </a:rPr>
              <a:t>önce, </a:t>
            </a:r>
            <a:r>
              <a:rPr lang="tr-TR" sz="2800" dirty="0">
                <a:solidFill>
                  <a:schemeClr val="bg1"/>
                </a:solidFill>
                <a:latin typeface="Arial" panose="020B0604020202020204" pitchFamily="34" charset="0"/>
              </a:rPr>
              <a:t>FINA delegesi ve bir Teknik yüzme komite üyesi tarafından yüzme havuzunun ve teknik ekipmanın yüzme müsabakalarına uygunluğu denetlenerek onaylanır.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SW1.4</a:t>
            </a:r>
            <a:r>
              <a:rPr lang="tr-TR" sz="2800"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Yarışmaların </a:t>
            </a:r>
            <a:r>
              <a:rPr lang="tr-TR" sz="2600" dirty="0">
                <a:solidFill>
                  <a:schemeClr val="bg1"/>
                </a:solidFill>
                <a:latin typeface="Arial" panose="020B0604020202020204" pitchFamily="34" charset="0"/>
              </a:rPr>
              <a:t>televizyon tarafından yayınlanabilmesi için su altı video kamerası cihazları kullanılacaksa bu cihazlar uzaktan kumandalı olmalı, havuzun genel düzenini bozmamalı, yüzücülerin izlenmesini veya </a:t>
            </a:r>
            <a:r>
              <a:rPr lang="tr-TR" sz="2600" dirty="0" smtClean="0">
                <a:solidFill>
                  <a:schemeClr val="bg1"/>
                </a:solidFill>
                <a:latin typeface="Arial" panose="020B0604020202020204" pitchFamily="34" charset="0"/>
              </a:rPr>
              <a:t>FINA ’</a:t>
            </a:r>
            <a:r>
              <a:rPr lang="tr-TR" sz="2600" dirty="0" err="1" smtClean="0">
                <a:solidFill>
                  <a:schemeClr val="bg1"/>
                </a:solidFill>
                <a:latin typeface="Arial" panose="020B0604020202020204" pitchFamily="34" charset="0"/>
              </a:rPr>
              <a:t>ca</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havuzda bulunması gerekli görülen işaretlerin görülmesini engellememelidir. </a:t>
            </a:r>
            <a:endParaRPr lang="tr-TR" sz="2600" dirty="0">
              <a:solidFill>
                <a:schemeClr val="bg1"/>
              </a:solidFill>
            </a:endParaRPr>
          </a:p>
        </p:txBody>
      </p:sp>
    </p:spTree>
    <p:extLst>
      <p:ext uri="{BB962C8B-B14F-4D97-AF65-F5344CB8AC3E}">
        <p14:creationId xmlns:p14="http://schemas.microsoft.com/office/powerpoint/2010/main" val="1099633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6" y="1288705"/>
            <a:ext cx="9131914" cy="509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059832" y="1228092"/>
            <a:ext cx="928459" cy="369332"/>
          </a:xfrm>
          <a:prstGeom prst="rect">
            <a:avLst/>
          </a:prstGeom>
        </p:spPr>
        <p:txBody>
          <a:bodyPr wrap="none">
            <a:spAutoFit/>
          </a:bodyPr>
          <a:lstStyle/>
          <a:p>
            <a:pPr algn="r">
              <a:spcBef>
                <a:spcPts val="1910"/>
              </a:spcBef>
            </a:pPr>
            <a:r>
              <a:rPr lang="en-CA" dirty="0" smtClean="0">
                <a:solidFill>
                  <a:srgbClr val="0000FF"/>
                </a:solidFill>
                <a:latin typeface="Arial"/>
                <a:ea typeface="Arial"/>
              </a:rPr>
              <a:t>15m </a:t>
            </a:r>
            <a:r>
              <a:rPr lang="tr-TR" dirty="0" smtClean="0">
                <a:solidFill>
                  <a:srgbClr val="0000FF"/>
                </a:solidFill>
                <a:latin typeface="Arial"/>
                <a:ea typeface="Arial"/>
              </a:rPr>
              <a:t>ipi</a:t>
            </a:r>
            <a:endParaRPr lang="tr-TR" sz="900" dirty="0">
              <a:solidFill>
                <a:prstClr val="black"/>
              </a:solidFill>
              <a:latin typeface="Arial"/>
              <a:ea typeface="Arial"/>
            </a:endParaRPr>
          </a:p>
        </p:txBody>
      </p:sp>
      <p:sp>
        <p:nvSpPr>
          <p:cNvPr id="3" name="Dikdörtgen 2"/>
          <p:cNvSpPr/>
          <p:nvPr/>
        </p:nvSpPr>
        <p:spPr>
          <a:xfrm>
            <a:off x="6516216" y="1228092"/>
            <a:ext cx="1646605" cy="369332"/>
          </a:xfrm>
          <a:prstGeom prst="rect">
            <a:avLst/>
          </a:prstGeom>
        </p:spPr>
        <p:txBody>
          <a:bodyPr wrap="none">
            <a:spAutoFit/>
          </a:bodyPr>
          <a:lstStyle/>
          <a:p>
            <a:r>
              <a:rPr lang="en-CA" dirty="0" smtClean="0">
                <a:solidFill>
                  <a:srgbClr val="0000FF"/>
                </a:solidFill>
                <a:latin typeface="Arial"/>
                <a:ea typeface="Arial"/>
              </a:rPr>
              <a:t>Sırt Bayrakları</a:t>
            </a:r>
            <a:endParaRPr lang="tr-TR" dirty="0">
              <a:solidFill>
                <a:prstClr val="black"/>
              </a:solidFill>
            </a:endParaRPr>
          </a:p>
        </p:txBody>
      </p:sp>
      <p:sp>
        <p:nvSpPr>
          <p:cNvPr id="4" name="Dikdörtgen 3"/>
          <p:cNvSpPr/>
          <p:nvPr/>
        </p:nvSpPr>
        <p:spPr>
          <a:xfrm>
            <a:off x="-1277198" y="3356992"/>
            <a:ext cx="2952328" cy="677108"/>
          </a:xfrm>
          <a:prstGeom prst="rect">
            <a:avLst/>
          </a:prstGeom>
        </p:spPr>
        <p:txBody>
          <a:bodyPr wrap="square">
            <a:spAutoFit/>
          </a:bodyPr>
          <a:lstStyle/>
          <a:p>
            <a:pPr marL="1178560">
              <a:spcBef>
                <a:spcPts val="1165"/>
              </a:spcBef>
              <a:tabLst>
                <a:tab pos="16543655" algn="l"/>
              </a:tabLst>
            </a:pPr>
            <a:r>
              <a:rPr lang="en-CA" sz="1400" dirty="0" smtClean="0">
                <a:solidFill>
                  <a:srgbClr val="0000FF"/>
                </a:solidFill>
                <a:latin typeface="Arial"/>
                <a:ea typeface="Arial"/>
              </a:rPr>
              <a:t>BAŞLANGIÇ</a:t>
            </a:r>
            <a:endParaRPr lang="tr-TR" sz="1400" dirty="0" smtClean="0">
              <a:solidFill>
                <a:srgbClr val="0000FF"/>
              </a:solidFill>
              <a:latin typeface="Arial"/>
              <a:ea typeface="Arial"/>
            </a:endParaRPr>
          </a:p>
          <a:p>
            <a:pPr marL="1178560">
              <a:spcBef>
                <a:spcPts val="1165"/>
              </a:spcBef>
              <a:tabLst>
                <a:tab pos="16543655" algn="l"/>
              </a:tabLst>
            </a:pPr>
            <a:r>
              <a:rPr lang="en-CA" sz="1400" dirty="0" smtClean="0">
                <a:solidFill>
                  <a:srgbClr val="0000FF"/>
                </a:solidFill>
                <a:latin typeface="Arial"/>
                <a:ea typeface="Arial"/>
              </a:rPr>
              <a:t> BİTİŞ</a:t>
            </a:r>
            <a:endParaRPr lang="tr-TR" sz="1400" dirty="0">
              <a:solidFill>
                <a:prstClr val="black"/>
              </a:solidFill>
            </a:endParaRPr>
          </a:p>
        </p:txBody>
      </p:sp>
      <p:sp>
        <p:nvSpPr>
          <p:cNvPr id="6" name="Dikdörtgen 5"/>
          <p:cNvSpPr/>
          <p:nvPr/>
        </p:nvSpPr>
        <p:spPr>
          <a:xfrm>
            <a:off x="7164288" y="3572435"/>
            <a:ext cx="2934072" cy="923330"/>
          </a:xfrm>
          <a:prstGeom prst="rect">
            <a:avLst/>
          </a:prstGeom>
        </p:spPr>
        <p:txBody>
          <a:bodyPr wrap="square">
            <a:spAutoFit/>
          </a:bodyPr>
          <a:lstStyle/>
          <a:p>
            <a:pPr marL="1178560">
              <a:spcBef>
                <a:spcPts val="1165"/>
              </a:spcBef>
              <a:tabLst>
                <a:tab pos="16543655" algn="l"/>
              </a:tabLst>
            </a:pPr>
            <a:r>
              <a:rPr lang="en-CA" sz="1400" dirty="0" smtClean="0">
                <a:solidFill>
                  <a:srgbClr val="0000FF"/>
                </a:solidFill>
                <a:latin typeface="Arial"/>
                <a:ea typeface="Arial"/>
              </a:rPr>
              <a:t>DÖNÜŞ</a:t>
            </a:r>
            <a:endParaRPr lang="tr-TR" sz="1400" dirty="0" smtClean="0">
              <a:solidFill>
                <a:srgbClr val="0000FF"/>
              </a:solidFill>
              <a:latin typeface="Arial"/>
              <a:ea typeface="Arial"/>
            </a:endParaRPr>
          </a:p>
          <a:p>
            <a:pPr marL="1178560">
              <a:spcBef>
                <a:spcPts val="1165"/>
              </a:spcBef>
              <a:tabLst>
                <a:tab pos="16543655" algn="l"/>
              </a:tabLst>
            </a:pPr>
            <a:r>
              <a:rPr lang="en-CA" sz="1400" dirty="0" smtClean="0">
                <a:solidFill>
                  <a:srgbClr val="0000FF"/>
                </a:solidFill>
                <a:latin typeface="Arial"/>
                <a:ea typeface="Arial"/>
              </a:rPr>
              <a:t> BİTİŞ</a:t>
            </a:r>
            <a:endParaRPr lang="tr-TR" sz="1400" dirty="0" smtClean="0">
              <a:solidFill>
                <a:prstClr val="black"/>
              </a:solidFill>
              <a:latin typeface="Arial"/>
              <a:ea typeface="Arial"/>
            </a:endParaRPr>
          </a:p>
          <a:p>
            <a:r>
              <a:rPr lang="en-CA" sz="800" dirty="0" smtClean="0">
                <a:solidFill>
                  <a:prstClr val="black"/>
                </a:solidFill>
                <a:latin typeface="Arial"/>
                <a:ea typeface="Arial"/>
              </a:rPr>
              <a:t> </a:t>
            </a:r>
            <a:endParaRPr lang="tr-TR" sz="2800" dirty="0" smtClean="0">
              <a:solidFill>
                <a:prstClr val="black"/>
              </a:solidFill>
              <a:latin typeface="Arial"/>
              <a:ea typeface="Arial"/>
            </a:endParaRPr>
          </a:p>
          <a:p>
            <a:r>
              <a:rPr lang="en-CA" sz="800" dirty="0" smtClean="0">
                <a:solidFill>
                  <a:prstClr val="black"/>
                </a:solidFill>
                <a:latin typeface="Arial"/>
                <a:ea typeface="Arial"/>
              </a:rPr>
              <a:t> </a:t>
            </a:r>
            <a:endParaRPr lang="tr-TR" sz="2800" dirty="0">
              <a:solidFill>
                <a:prstClr val="black"/>
              </a:solidFill>
              <a:latin typeface="Arial"/>
              <a:ea typeface="Arial"/>
            </a:endParaRPr>
          </a:p>
        </p:txBody>
      </p:sp>
      <p:sp>
        <p:nvSpPr>
          <p:cNvPr id="7" name="Dikdörtgen 6"/>
          <p:cNvSpPr/>
          <p:nvPr/>
        </p:nvSpPr>
        <p:spPr>
          <a:xfrm>
            <a:off x="562485" y="6412996"/>
            <a:ext cx="2225289" cy="307777"/>
          </a:xfrm>
          <a:prstGeom prst="rect">
            <a:avLst/>
          </a:prstGeom>
        </p:spPr>
        <p:txBody>
          <a:bodyPr wrap="none">
            <a:spAutoFit/>
          </a:bodyPr>
          <a:lstStyle/>
          <a:p>
            <a:r>
              <a:rPr lang="tr-TR" sz="1400" dirty="0" smtClean="0">
                <a:solidFill>
                  <a:prstClr val="black"/>
                </a:solidFill>
              </a:rPr>
              <a:t>Başhakem   Çıkış Hakemi </a:t>
            </a:r>
            <a:endParaRPr lang="tr-TR" sz="1400" dirty="0">
              <a:solidFill>
                <a:prstClr val="black"/>
              </a:solidFill>
            </a:endParaRPr>
          </a:p>
        </p:txBody>
      </p:sp>
      <p:sp>
        <p:nvSpPr>
          <p:cNvPr id="8" name="Dikdörtgen 7"/>
          <p:cNvSpPr/>
          <p:nvPr/>
        </p:nvSpPr>
        <p:spPr>
          <a:xfrm>
            <a:off x="3988291" y="6350551"/>
            <a:ext cx="1975221" cy="307777"/>
          </a:xfrm>
          <a:prstGeom prst="rect">
            <a:avLst/>
          </a:prstGeom>
        </p:spPr>
        <p:txBody>
          <a:bodyPr wrap="none">
            <a:spAutoFit/>
          </a:bodyPr>
          <a:lstStyle/>
          <a:p>
            <a:r>
              <a:rPr lang="en-CA" sz="1400" dirty="0">
                <a:solidFill>
                  <a:prstClr val="black"/>
                </a:solidFill>
              </a:rPr>
              <a:t>Karar (Stil) hakemleri </a:t>
            </a:r>
            <a:endParaRPr lang="tr-TR" sz="1400" dirty="0">
              <a:solidFill>
                <a:prstClr val="black"/>
              </a:solidFill>
            </a:endParaRPr>
          </a:p>
        </p:txBody>
      </p:sp>
      <p:sp>
        <p:nvSpPr>
          <p:cNvPr id="9" name="Dikdörtgen 8"/>
          <p:cNvSpPr/>
          <p:nvPr/>
        </p:nvSpPr>
        <p:spPr>
          <a:xfrm>
            <a:off x="3732612" y="1597424"/>
            <a:ext cx="1975221" cy="307777"/>
          </a:xfrm>
          <a:prstGeom prst="rect">
            <a:avLst/>
          </a:prstGeom>
        </p:spPr>
        <p:txBody>
          <a:bodyPr wrap="none">
            <a:spAutoFit/>
          </a:bodyPr>
          <a:lstStyle/>
          <a:p>
            <a:r>
              <a:rPr lang="en-CA" sz="1400" dirty="0">
                <a:solidFill>
                  <a:prstClr val="black"/>
                </a:solidFill>
              </a:rPr>
              <a:t>Karar (Stil) hakemleri </a:t>
            </a:r>
            <a:endParaRPr lang="tr-TR" sz="1400" dirty="0">
              <a:solidFill>
                <a:prstClr val="black"/>
              </a:solidFill>
            </a:endParaRPr>
          </a:p>
        </p:txBody>
      </p:sp>
      <p:sp>
        <p:nvSpPr>
          <p:cNvPr id="10" name="Dikdörtgen 9"/>
          <p:cNvSpPr/>
          <p:nvPr/>
        </p:nvSpPr>
        <p:spPr>
          <a:xfrm>
            <a:off x="-19381" y="6043664"/>
            <a:ext cx="938398" cy="307777"/>
          </a:xfrm>
          <a:prstGeom prst="rect">
            <a:avLst/>
          </a:prstGeom>
        </p:spPr>
        <p:txBody>
          <a:bodyPr wrap="none">
            <a:spAutoFit/>
          </a:bodyPr>
          <a:lstStyle/>
          <a:p>
            <a:r>
              <a:rPr lang="en-CA" sz="1400" dirty="0">
                <a:solidFill>
                  <a:prstClr val="black"/>
                </a:solidFill>
              </a:rPr>
              <a:t>Vakit Şefi</a:t>
            </a:r>
            <a:endParaRPr lang="tr-TR" sz="1400" dirty="0">
              <a:solidFill>
                <a:prstClr val="black"/>
              </a:solidFill>
            </a:endParaRPr>
          </a:p>
        </p:txBody>
      </p:sp>
      <p:sp>
        <p:nvSpPr>
          <p:cNvPr id="15" name="Dikdörtgen 14"/>
          <p:cNvSpPr/>
          <p:nvPr/>
        </p:nvSpPr>
        <p:spPr>
          <a:xfrm>
            <a:off x="8063595" y="1736577"/>
            <a:ext cx="1015021" cy="307777"/>
          </a:xfrm>
          <a:prstGeom prst="rect">
            <a:avLst/>
          </a:prstGeom>
        </p:spPr>
        <p:txBody>
          <a:bodyPr wrap="none">
            <a:spAutoFit/>
          </a:bodyPr>
          <a:lstStyle/>
          <a:p>
            <a:r>
              <a:rPr lang="tr-TR" sz="1400" dirty="0" smtClean="0">
                <a:solidFill>
                  <a:prstClr val="black"/>
                </a:solidFill>
              </a:rPr>
              <a:t>Dönüş</a:t>
            </a:r>
            <a:r>
              <a:rPr lang="en-CA" sz="1400" dirty="0" smtClean="0">
                <a:solidFill>
                  <a:prstClr val="black"/>
                </a:solidFill>
              </a:rPr>
              <a:t> </a:t>
            </a:r>
            <a:r>
              <a:rPr lang="en-CA" sz="1400" dirty="0">
                <a:solidFill>
                  <a:prstClr val="black"/>
                </a:solidFill>
              </a:rPr>
              <a:t>Şefi</a:t>
            </a:r>
            <a:endParaRPr lang="tr-TR" sz="1400" dirty="0">
              <a:solidFill>
                <a:prstClr val="black"/>
              </a:solidFill>
            </a:endParaRPr>
          </a:p>
        </p:txBody>
      </p:sp>
      <p:sp>
        <p:nvSpPr>
          <p:cNvPr id="11" name="Dikdörtgen 10"/>
          <p:cNvSpPr/>
          <p:nvPr/>
        </p:nvSpPr>
        <p:spPr>
          <a:xfrm rot="16200000">
            <a:off x="-61134" y="4260925"/>
            <a:ext cx="1438535" cy="307777"/>
          </a:xfrm>
          <a:prstGeom prst="rect">
            <a:avLst/>
          </a:prstGeom>
        </p:spPr>
        <p:txBody>
          <a:bodyPr wrap="none">
            <a:spAutoFit/>
          </a:bodyPr>
          <a:lstStyle/>
          <a:p>
            <a:r>
              <a:rPr lang="en-CA" sz="1400" dirty="0">
                <a:solidFill>
                  <a:prstClr val="black"/>
                </a:solidFill>
              </a:rPr>
              <a:t>Vakit hakemleri</a:t>
            </a:r>
            <a:endParaRPr lang="tr-TR" sz="1400" dirty="0">
              <a:solidFill>
                <a:prstClr val="black"/>
              </a:solidFill>
            </a:endParaRPr>
          </a:p>
        </p:txBody>
      </p:sp>
      <p:sp>
        <p:nvSpPr>
          <p:cNvPr id="12" name="Dikdörtgen 11"/>
          <p:cNvSpPr/>
          <p:nvPr/>
        </p:nvSpPr>
        <p:spPr>
          <a:xfrm rot="5400000">
            <a:off x="7578400" y="3705053"/>
            <a:ext cx="1515158" cy="307777"/>
          </a:xfrm>
          <a:prstGeom prst="rect">
            <a:avLst/>
          </a:prstGeom>
        </p:spPr>
        <p:txBody>
          <a:bodyPr wrap="none">
            <a:spAutoFit/>
          </a:bodyPr>
          <a:lstStyle/>
          <a:p>
            <a:r>
              <a:rPr lang="tr-TR" sz="1400" dirty="0" smtClean="0">
                <a:solidFill>
                  <a:prstClr val="black"/>
                </a:solidFill>
              </a:rPr>
              <a:t>Dönüş</a:t>
            </a:r>
            <a:r>
              <a:rPr lang="en-CA" sz="1400" dirty="0" smtClean="0">
                <a:solidFill>
                  <a:prstClr val="black"/>
                </a:solidFill>
              </a:rPr>
              <a:t> </a:t>
            </a:r>
            <a:r>
              <a:rPr lang="en-CA" sz="1400" dirty="0">
                <a:solidFill>
                  <a:prstClr val="black"/>
                </a:solidFill>
              </a:rPr>
              <a:t>hakemleri</a:t>
            </a:r>
            <a:endParaRPr lang="tr-TR" sz="1400" dirty="0">
              <a:solidFill>
                <a:prstClr val="black"/>
              </a:solidFill>
            </a:endParaRPr>
          </a:p>
        </p:txBody>
      </p:sp>
      <p:sp>
        <p:nvSpPr>
          <p:cNvPr id="13" name="Veri Yer Tutucusu 12"/>
          <p:cNvSpPr>
            <a:spLocks noGrp="1"/>
          </p:cNvSpPr>
          <p:nvPr>
            <p:ph type="dt" sz="half" idx="10"/>
          </p:nvPr>
        </p:nvSpPr>
        <p:spPr/>
        <p:txBody>
          <a:bodyPr/>
          <a:lstStyle/>
          <a:p>
            <a:fld id="{ABF4C537-7DDD-4A03-88CE-13757E184B0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14" name="Slayt Numarası Yer Tutucusu 13"/>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16</a:t>
            </a:fld>
            <a:endParaRPr lang="tr-TR" dirty="0">
              <a:solidFill>
                <a:prstClr val="black">
                  <a:lumMod val="50000"/>
                  <a:lumOff val="50000"/>
                </a:prstClr>
              </a:solidFill>
            </a:endParaRPr>
          </a:p>
        </p:txBody>
      </p:sp>
      <p:sp>
        <p:nvSpPr>
          <p:cNvPr id="17" name="Dikdörtgen 16"/>
          <p:cNvSpPr/>
          <p:nvPr/>
        </p:nvSpPr>
        <p:spPr>
          <a:xfrm>
            <a:off x="1376509" y="825782"/>
            <a:ext cx="6702669" cy="400110"/>
          </a:xfrm>
          <a:prstGeom prst="rect">
            <a:avLst/>
          </a:prstGeom>
        </p:spPr>
        <p:txBody>
          <a:bodyPr wrap="none">
            <a:spAutoFit/>
          </a:bodyPr>
          <a:lstStyle/>
          <a:p>
            <a:r>
              <a:rPr lang="tr-TR"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Arial"/>
                <a:ea typeface="Arial"/>
              </a:rPr>
              <a:t>HAKEMLERİN HAVUZ KENARINDAKİ POZİSYONLARI</a:t>
            </a:r>
            <a:endParaRPr lang="tr-TR" dirty="0">
              <a:solidFill>
                <a:prstClr val="black"/>
              </a:solidFill>
            </a:endParaRP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1"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273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636912"/>
            <a:ext cx="5035660" cy="378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0" y="836712"/>
            <a:ext cx="4746071" cy="5262979"/>
          </a:xfrm>
          <a:prstGeom prst="rect">
            <a:avLst/>
          </a:prstGeom>
        </p:spPr>
        <p:txBody>
          <a:bodyPr wrap="square">
            <a:spAutoFit/>
          </a:bodyPr>
          <a:lstStyle/>
          <a:p>
            <a:r>
              <a:rPr lang="tr-TR" sz="2400" dirty="0" smtClean="0">
                <a:solidFill>
                  <a:srgbClr val="FF0000"/>
                </a:solidFill>
              </a:rPr>
              <a:t>Başhakem</a:t>
            </a:r>
            <a:r>
              <a:rPr lang="tr-TR" sz="2400" dirty="0" smtClean="0">
                <a:solidFill>
                  <a:prstClr val="black"/>
                </a:solidFill>
              </a:rPr>
              <a:t>–Başhakem havuzdaki en yetkili kişidir (ve aynı zamanda düdüğü olan) </a:t>
            </a:r>
          </a:p>
          <a:p>
            <a:endParaRPr lang="tr-TR" sz="2400" dirty="0">
              <a:solidFill>
                <a:prstClr val="black"/>
              </a:solidFill>
            </a:endParaRPr>
          </a:p>
          <a:p>
            <a:r>
              <a:rPr lang="tr-TR" sz="2400" dirty="0" smtClean="0">
                <a:solidFill>
                  <a:prstClr val="black"/>
                </a:solidFill>
              </a:rPr>
              <a:t>Havuzdaki diğer hakemler başhakeme karşı sorumludur.</a:t>
            </a:r>
          </a:p>
          <a:p>
            <a:endParaRPr lang="tr-TR" sz="2400" dirty="0" smtClean="0">
              <a:solidFill>
                <a:prstClr val="black"/>
              </a:solidFill>
            </a:endParaRPr>
          </a:p>
          <a:p>
            <a:r>
              <a:rPr lang="tr-TR" sz="2400" dirty="0" smtClean="0">
                <a:solidFill>
                  <a:prstClr val="black"/>
                </a:solidFill>
              </a:rPr>
              <a:t>Tüm diskalifiyeler başhakem kararı ile olur.</a:t>
            </a:r>
          </a:p>
          <a:p>
            <a:endParaRPr lang="tr-TR" sz="2400" dirty="0" smtClean="0">
              <a:solidFill>
                <a:prstClr val="black"/>
              </a:solidFill>
            </a:endParaRPr>
          </a:p>
          <a:p>
            <a:r>
              <a:rPr lang="tr-TR" sz="2400" dirty="0" smtClean="0">
                <a:solidFill>
                  <a:srgbClr val="FF0000"/>
                </a:solidFill>
              </a:rPr>
              <a:t>Çıkış hakemi</a:t>
            </a:r>
            <a:r>
              <a:rPr lang="tr-TR" sz="2400" dirty="0" smtClean="0">
                <a:solidFill>
                  <a:prstClr val="black"/>
                </a:solidFill>
              </a:rPr>
              <a:t>–Çıkış hakemi başhakem ile birlikte çalışır</a:t>
            </a:r>
          </a:p>
          <a:p>
            <a:r>
              <a:rPr lang="tr-TR" sz="2400" dirty="0" smtClean="0">
                <a:solidFill>
                  <a:prstClr val="black"/>
                </a:solidFill>
              </a:rPr>
              <a:t>ve yarışın başlatılmasından  sorumludur</a:t>
            </a:r>
            <a:r>
              <a:rPr lang="tr-TR" dirty="0" smtClean="0">
                <a:solidFill>
                  <a:prstClr val="black"/>
                </a:solidFill>
              </a:rPr>
              <a:t>.</a:t>
            </a:r>
            <a:endParaRPr lang="tr-TR" dirty="0">
              <a:solidFill>
                <a:prstClr val="black"/>
              </a:solidFill>
            </a:endParaRPr>
          </a:p>
        </p:txBody>
      </p:sp>
      <p:sp>
        <p:nvSpPr>
          <p:cNvPr id="21" name="Metin kutusu 20"/>
          <p:cNvSpPr txBox="1"/>
          <p:nvPr/>
        </p:nvSpPr>
        <p:spPr>
          <a:xfrm>
            <a:off x="107504" y="6406589"/>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19" name="Veri Yer Tutucusu 18"/>
          <p:cNvSpPr>
            <a:spLocks noGrp="1"/>
          </p:cNvSpPr>
          <p:nvPr>
            <p:ph type="dt" sz="half" idx="10"/>
          </p:nvPr>
        </p:nvSpPr>
        <p:spPr/>
        <p:txBody>
          <a:bodyPr/>
          <a:lstStyle/>
          <a:p>
            <a:fld id="{F0EDC745-8D44-4463-A0EB-26E8D6F280F3}"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20" name="Slayt Numarası Yer Tutucusu 19"/>
          <p:cNvSpPr>
            <a:spLocks noGrp="1"/>
          </p:cNvSpPr>
          <p:nvPr>
            <p:ph type="sldNum" sz="quarter" idx="12"/>
          </p:nvPr>
        </p:nvSpPr>
        <p:spPr>
          <a:xfrm>
            <a:off x="3779912" y="6237583"/>
            <a:ext cx="1828800" cy="365125"/>
          </a:xfrm>
        </p:spPr>
        <p:txBody>
          <a:bodyPr/>
          <a:lstStyle/>
          <a:p>
            <a:fld id="{1A02F958-9DDF-4FAA-8BFF-0F198BE09CF1}" type="slidenum">
              <a:rPr lang="tr-TR" smtClean="0">
                <a:solidFill>
                  <a:prstClr val="black">
                    <a:lumMod val="50000"/>
                    <a:lumOff val="50000"/>
                  </a:prstClr>
                </a:solidFill>
              </a:rPr>
              <a:pPr/>
              <a:t>17</a:t>
            </a:fld>
            <a:endParaRPr lang="tr-TR" dirty="0">
              <a:solidFill>
                <a:prstClr val="black">
                  <a:lumMod val="50000"/>
                  <a:lumOff val="50000"/>
                </a:prstClr>
              </a:solidFill>
            </a:endParaRPr>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929"/>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262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0" y="1052736"/>
            <a:ext cx="3923928" cy="4708981"/>
          </a:xfrm>
          <a:prstGeom prst="rect">
            <a:avLst/>
          </a:prstGeom>
        </p:spPr>
        <p:txBody>
          <a:bodyPr wrap="square">
            <a:spAutoFit/>
          </a:bodyPr>
          <a:lstStyle/>
          <a:p>
            <a:r>
              <a:rPr lang="tr-TR" sz="2000" dirty="0" smtClean="0">
                <a:solidFill>
                  <a:srgbClr val="FF0000"/>
                </a:solidFill>
              </a:rPr>
              <a:t>Dönüş hakemleri– </a:t>
            </a:r>
            <a:r>
              <a:rPr lang="tr-TR" sz="2000" dirty="0" smtClean="0">
                <a:solidFill>
                  <a:prstClr val="black"/>
                </a:solidFill>
              </a:rPr>
              <a:t>Stil ve dönüş hakemleri yüzücüleri gözlemlemek ve yüzücülerin yaptıkları stil hatalarını bildirmekle sorumludurlar.</a:t>
            </a:r>
          </a:p>
          <a:p>
            <a:endParaRPr lang="tr-TR" sz="2000" dirty="0" smtClean="0">
              <a:solidFill>
                <a:prstClr val="black"/>
              </a:solidFill>
            </a:endParaRPr>
          </a:p>
          <a:p>
            <a:r>
              <a:rPr lang="tr-TR" sz="2000" dirty="0" smtClean="0">
                <a:solidFill>
                  <a:srgbClr val="FF0000"/>
                </a:solidFill>
              </a:rPr>
              <a:t>Dönüş şefi </a:t>
            </a:r>
            <a:r>
              <a:rPr lang="tr-TR" sz="2000" dirty="0" smtClean="0">
                <a:solidFill>
                  <a:prstClr val="black"/>
                </a:solidFill>
              </a:rPr>
              <a:t>– Havuzun başlangıç ve dönüş bölgesinde durur ve yüzücünün başlayış dönüş ve bitirişini gözlemler.</a:t>
            </a:r>
          </a:p>
          <a:p>
            <a:endParaRPr lang="tr-TR" sz="2000" dirty="0" smtClean="0">
              <a:solidFill>
                <a:prstClr val="black"/>
              </a:solidFill>
            </a:endParaRPr>
          </a:p>
          <a:p>
            <a:r>
              <a:rPr lang="tr-TR" sz="2000" dirty="0" smtClean="0">
                <a:solidFill>
                  <a:srgbClr val="FF0000"/>
                </a:solidFill>
              </a:rPr>
              <a:t>Stil hakemleri- </a:t>
            </a:r>
            <a:r>
              <a:rPr lang="tr-TR" sz="2000" dirty="0" smtClean="0">
                <a:solidFill>
                  <a:prstClr val="black"/>
                </a:solidFill>
              </a:rPr>
              <a:t>Havuzun uzun olan bölgesinde durur ve yüzücülerin yarış sırasında stillerini inceler.</a:t>
            </a:r>
            <a:endParaRPr lang="tr-TR" sz="2000" dirty="0">
              <a:solidFill>
                <a:prstClr val="black"/>
              </a:solidFill>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145" y="1534834"/>
            <a:ext cx="5451769" cy="420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07504" y="6237312"/>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4" name="Veri Yer Tutucusu 3"/>
          <p:cNvSpPr>
            <a:spLocks noGrp="1"/>
          </p:cNvSpPr>
          <p:nvPr>
            <p:ph type="dt" sz="half" idx="10"/>
          </p:nvPr>
        </p:nvSpPr>
        <p:spPr/>
        <p:txBody>
          <a:bodyPr/>
          <a:lstStyle/>
          <a:p>
            <a:fld id="{2544D84F-2635-4335-AFD2-38E24F8AAD81}"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Slayt Numarası Yer Tutucusu 5"/>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18</a:t>
            </a:fld>
            <a:endParaRPr lang="tr-TR" dirty="0">
              <a:solidFill>
                <a:prstClr val="black">
                  <a:lumMod val="50000"/>
                  <a:lumOff val="50000"/>
                </a:prstClr>
              </a:solidFill>
            </a:endParaRP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807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132"/>
          <p:cNvGrpSpPr>
            <a:grpSpLocks/>
          </p:cNvGrpSpPr>
          <p:nvPr/>
        </p:nvGrpSpPr>
        <p:grpSpPr bwMode="auto">
          <a:xfrm>
            <a:off x="29979" y="1319554"/>
            <a:ext cx="4392488" cy="4485710"/>
            <a:chOff x="1154" y="-12014"/>
            <a:chExt cx="8782" cy="10808"/>
          </a:xfrm>
        </p:grpSpPr>
        <p:pic>
          <p:nvPicPr>
            <p:cNvPr id="6"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 y="-12014"/>
              <a:ext cx="8782" cy="1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33"/>
            <p:cNvSpPr txBox="1">
              <a:spLocks noChangeArrowheads="1"/>
            </p:cNvSpPr>
            <p:nvPr/>
          </p:nvSpPr>
          <p:spPr bwMode="auto">
            <a:xfrm rot="5400000">
              <a:off x="1680" y="-7150"/>
              <a:ext cx="156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650"/>
                </a:lnSpc>
              </a:pPr>
              <a:r>
                <a:rPr lang="tr-TR" sz="1100" dirty="0" smtClean="0">
                  <a:solidFill>
                    <a:prstClr val="black"/>
                  </a:solidFill>
                  <a:latin typeface="Arial"/>
                  <a:ea typeface="Arial"/>
                </a:rPr>
                <a:t>Vakit Hakemleri</a:t>
              </a:r>
              <a:endParaRPr lang="tr-TR" sz="1100" dirty="0">
                <a:solidFill>
                  <a:prstClr val="black"/>
                </a:solidFill>
                <a:latin typeface="Arial"/>
                <a:ea typeface="Arial"/>
              </a:endParaRPr>
            </a:p>
          </p:txBody>
        </p:sp>
      </p:grpSp>
      <p:pic>
        <p:nvPicPr>
          <p:cNvPr id="1434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390" y="5686965"/>
            <a:ext cx="231662" cy="67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62" y="4509120"/>
            <a:ext cx="24543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62" y="2132856"/>
            <a:ext cx="245435"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729524" y="6058856"/>
            <a:ext cx="923971" cy="307777"/>
          </a:xfrm>
          <a:prstGeom prst="rect">
            <a:avLst/>
          </a:prstGeom>
          <a:noFill/>
        </p:spPr>
        <p:txBody>
          <a:bodyPr wrap="none" rtlCol="0">
            <a:spAutoFit/>
          </a:bodyPr>
          <a:lstStyle/>
          <a:p>
            <a:r>
              <a:rPr lang="tr-TR" sz="1400" dirty="0" smtClean="0">
                <a:solidFill>
                  <a:prstClr val="black"/>
                </a:solidFill>
              </a:rPr>
              <a:t>Vakit şefi</a:t>
            </a:r>
            <a:endParaRPr lang="tr-TR" sz="1400" dirty="0">
              <a:solidFill>
                <a:prstClr val="black"/>
              </a:solidFill>
            </a:endParaRPr>
          </a:p>
        </p:txBody>
      </p:sp>
      <p:sp>
        <p:nvSpPr>
          <p:cNvPr id="3" name="Dikdörtgen 2"/>
          <p:cNvSpPr/>
          <p:nvPr/>
        </p:nvSpPr>
        <p:spPr>
          <a:xfrm>
            <a:off x="4497668" y="2008513"/>
            <a:ext cx="4614030" cy="3416320"/>
          </a:xfrm>
          <a:prstGeom prst="rect">
            <a:avLst/>
          </a:prstGeom>
        </p:spPr>
        <p:txBody>
          <a:bodyPr wrap="square">
            <a:spAutoFit/>
          </a:bodyPr>
          <a:lstStyle/>
          <a:p>
            <a:r>
              <a:rPr lang="tr-TR" dirty="0" smtClean="0">
                <a:solidFill>
                  <a:srgbClr val="FF0000"/>
                </a:solidFill>
              </a:rPr>
              <a:t>Vakit Hakemleri </a:t>
            </a:r>
            <a:r>
              <a:rPr lang="tr-TR" dirty="0" smtClean="0">
                <a:solidFill>
                  <a:prstClr val="black"/>
                </a:solidFill>
              </a:rPr>
              <a:t>– Vakit hakemleri kendi kulvarlarının depar taşlarının arkasında bulunurlar ve yedekleme düğmesi ve el kronometresi ile yüzücünün zamanlanmasından sorumludurlar. </a:t>
            </a:r>
          </a:p>
          <a:p>
            <a:endParaRPr lang="tr-TR" dirty="0" smtClean="0">
              <a:solidFill>
                <a:prstClr val="black"/>
              </a:solidFill>
            </a:endParaRPr>
          </a:p>
          <a:p>
            <a:r>
              <a:rPr lang="tr-TR" dirty="0" smtClean="0">
                <a:solidFill>
                  <a:srgbClr val="FF0000"/>
                </a:solidFill>
              </a:rPr>
              <a:t>Vakit Şefi </a:t>
            </a:r>
            <a:r>
              <a:rPr lang="tr-TR" dirty="0" smtClean="0">
                <a:solidFill>
                  <a:prstClr val="black"/>
                </a:solidFill>
              </a:rPr>
              <a:t>– Vakit şefi vakit hakemlerinden sorumludur ve onların yardımcısıdır. Tam hakem kadrolu bir müsabakada vakit şefi yardımcı vakit şefi ile beraber görev yaparak kulvarların yarısının sorumluluğunu alabilir.</a:t>
            </a:r>
            <a:endParaRPr lang="tr-TR" dirty="0">
              <a:solidFill>
                <a:prstClr val="black"/>
              </a:solidFill>
            </a:endParaRPr>
          </a:p>
        </p:txBody>
      </p:sp>
      <p:sp>
        <p:nvSpPr>
          <p:cNvPr id="19" name="Metin kutusu 18"/>
          <p:cNvSpPr txBox="1"/>
          <p:nvPr/>
        </p:nvSpPr>
        <p:spPr>
          <a:xfrm>
            <a:off x="251520" y="6407045"/>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8" name="Veri Yer Tutucusu 7"/>
          <p:cNvSpPr>
            <a:spLocks noGrp="1"/>
          </p:cNvSpPr>
          <p:nvPr>
            <p:ph type="dt" sz="half" idx="10"/>
          </p:nvPr>
        </p:nvSpPr>
        <p:spPr/>
        <p:txBody>
          <a:bodyPr/>
          <a:lstStyle/>
          <a:p>
            <a:fld id="{DBD757E8-1757-453F-AA99-63DFDF99B2BB}"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9" name="Slayt Numarası Yer Tutucusu 8"/>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19</a:t>
            </a:fld>
            <a:endParaRPr lang="tr-TR" dirty="0">
              <a:solidFill>
                <a:prstClr val="black">
                  <a:lumMod val="50000"/>
                  <a:lumOff val="50000"/>
                </a:prstClr>
              </a:solidFill>
            </a:endParaRPr>
          </a:p>
        </p:txBody>
      </p:sp>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452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403648" y="1988840"/>
            <a:ext cx="6768752" cy="3970318"/>
          </a:xfrm>
          <a:prstGeom prst="rect">
            <a:avLst/>
          </a:prstGeom>
          <a:noFill/>
        </p:spPr>
        <p:txBody>
          <a:bodyPr wrap="square" rtlCol="0">
            <a:spAutoFit/>
          </a:bodyPr>
          <a:lstStyle/>
          <a:p>
            <a:r>
              <a:rPr lang="tr-TR" sz="2800" dirty="0" smtClean="0">
                <a:solidFill>
                  <a:schemeClr val="bg1"/>
                </a:solidFill>
              </a:rPr>
              <a:t>SUNU İÇERİĞİ:</a:t>
            </a:r>
          </a:p>
          <a:p>
            <a:endParaRPr lang="tr-TR" sz="2800" dirty="0">
              <a:solidFill>
                <a:schemeClr val="bg1"/>
              </a:solidFill>
            </a:endParaRPr>
          </a:p>
          <a:p>
            <a:pPr marL="457200" indent="-457200">
              <a:buFont typeface="Arial" pitchFamily="34" charset="0"/>
              <a:buChar char="•"/>
            </a:pPr>
            <a:r>
              <a:rPr lang="tr-TR" sz="2800" dirty="0" smtClean="0">
                <a:solidFill>
                  <a:schemeClr val="bg1"/>
                </a:solidFill>
              </a:rPr>
              <a:t>GENEL GİRİŞ (Müsabakaların Yönetimi)</a:t>
            </a:r>
          </a:p>
          <a:p>
            <a:pPr marL="457200" indent="-457200">
              <a:buFont typeface="Arial" pitchFamily="34" charset="0"/>
              <a:buChar char="•"/>
            </a:pPr>
            <a:endParaRPr lang="tr-TR" sz="2800" dirty="0">
              <a:solidFill>
                <a:schemeClr val="bg1"/>
              </a:solidFill>
            </a:endParaRPr>
          </a:p>
          <a:p>
            <a:pPr marL="457200" indent="-457200">
              <a:buFont typeface="Arial" pitchFamily="34" charset="0"/>
              <a:buChar char="•"/>
            </a:pPr>
            <a:r>
              <a:rPr lang="tr-TR" sz="2800" dirty="0" smtClean="0">
                <a:solidFill>
                  <a:schemeClr val="bg1"/>
                </a:solidFill>
              </a:rPr>
              <a:t>RESMİ GÖREVLİLER (HAKEMLER)</a:t>
            </a:r>
          </a:p>
          <a:p>
            <a:endParaRPr lang="tr-TR" sz="2800" dirty="0">
              <a:solidFill>
                <a:schemeClr val="bg1"/>
              </a:solidFill>
            </a:endParaRPr>
          </a:p>
          <a:p>
            <a:pPr marL="457200" indent="-457200">
              <a:buFont typeface="Arial" pitchFamily="34" charset="0"/>
              <a:buChar char="•"/>
            </a:pPr>
            <a:r>
              <a:rPr lang="tr-TR" sz="2800" dirty="0" smtClean="0">
                <a:solidFill>
                  <a:schemeClr val="bg1"/>
                </a:solidFill>
              </a:rPr>
              <a:t>YARIŞLAR</a:t>
            </a:r>
          </a:p>
          <a:p>
            <a:pPr marL="457200" indent="-457200">
              <a:buFont typeface="Arial" pitchFamily="34" charset="0"/>
              <a:buChar char="•"/>
            </a:pPr>
            <a:endParaRPr lang="tr-TR" sz="2800" dirty="0">
              <a:solidFill>
                <a:schemeClr val="bg1"/>
              </a:solidFill>
            </a:endParaRPr>
          </a:p>
          <a:p>
            <a:pPr marL="457200" indent="-457200">
              <a:buFont typeface="Arial" pitchFamily="34" charset="0"/>
              <a:buChar char="•"/>
            </a:pPr>
            <a:r>
              <a:rPr lang="tr-TR" sz="2800" dirty="0" smtClean="0">
                <a:solidFill>
                  <a:schemeClr val="bg1"/>
                </a:solidFill>
              </a:rPr>
              <a:t>GENEL KURALLAR</a:t>
            </a:r>
            <a:endParaRPr lang="tr-TR" sz="2800" dirty="0">
              <a:solidFill>
                <a:schemeClr val="bg1"/>
              </a:solidFill>
            </a:endParaRPr>
          </a:p>
        </p:txBody>
      </p:sp>
      <p:sp>
        <p:nvSpPr>
          <p:cNvPr id="9" name="Metin kutusu 8"/>
          <p:cNvSpPr txBox="1"/>
          <p:nvPr/>
        </p:nvSpPr>
        <p:spPr>
          <a:xfrm>
            <a:off x="8676456" y="6453336"/>
            <a:ext cx="288032" cy="369332"/>
          </a:xfrm>
          <a:prstGeom prst="rect">
            <a:avLst/>
          </a:prstGeom>
          <a:noFill/>
        </p:spPr>
        <p:txBody>
          <a:bodyPr wrap="square" rtlCol="0">
            <a:spAutoFit/>
          </a:bodyPr>
          <a:lstStyle/>
          <a:p>
            <a:r>
              <a:rPr lang="tr-TR" dirty="0" smtClean="0">
                <a:solidFill>
                  <a:schemeClr val="bg1"/>
                </a:solidFill>
              </a:rPr>
              <a:t>1</a:t>
            </a:r>
            <a:endParaRPr lang="tr-TR" dirty="0">
              <a:solidFill>
                <a:schemeClr val="bg1"/>
              </a:solidFill>
            </a:endParaRPr>
          </a:p>
        </p:txBody>
      </p:sp>
    </p:spTree>
    <p:extLst>
      <p:ext uri="{BB962C8B-B14F-4D97-AF65-F5344CB8AC3E}">
        <p14:creationId xmlns:p14="http://schemas.microsoft.com/office/powerpoint/2010/main" val="149289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a:solidFill>
                  <a:schemeClr val="bg1"/>
                </a:solidFill>
              </a:rPr>
              <a:t>6</a:t>
            </a:r>
          </a:p>
        </p:txBody>
      </p:sp>
      <p:sp>
        <p:nvSpPr>
          <p:cNvPr id="2" name="Dikdörtgen 1"/>
          <p:cNvSpPr/>
          <p:nvPr/>
        </p:nvSpPr>
        <p:spPr>
          <a:xfrm>
            <a:off x="0" y="1268760"/>
            <a:ext cx="6660232" cy="5509200"/>
          </a:xfrm>
          <a:prstGeom prst="rect">
            <a:avLst/>
          </a:prstGeom>
        </p:spPr>
        <p:txBody>
          <a:bodyPr wrap="square">
            <a:spAutoFit/>
          </a:bodyPr>
          <a:lstStyle/>
          <a:p>
            <a:pPr algn="ctr"/>
            <a:r>
              <a:rPr lang="tr-TR" sz="2200" b="1" dirty="0" smtClean="0">
                <a:solidFill>
                  <a:schemeClr val="bg1"/>
                </a:solidFill>
                <a:latin typeface="Arial" panose="020B0604020202020204" pitchFamily="34" charset="0"/>
              </a:rPr>
              <a:t>SW 2 RESMİ GÖREVLİLER </a:t>
            </a:r>
            <a:endParaRPr lang="tr-TR" sz="2200" dirty="0" smtClean="0">
              <a:solidFill>
                <a:schemeClr val="bg1"/>
              </a:solidFill>
              <a:latin typeface="Arial" panose="020B0604020202020204" pitchFamily="34" charset="0"/>
            </a:endParaRPr>
          </a:p>
          <a:p>
            <a:pPr algn="ctr"/>
            <a:r>
              <a:rPr lang="tr-TR" sz="2200" b="1" dirty="0" smtClean="0">
                <a:solidFill>
                  <a:schemeClr val="bg1"/>
                </a:solidFill>
                <a:latin typeface="Arial" panose="020B0604020202020204" pitchFamily="34" charset="0"/>
              </a:rPr>
              <a:t>SW 2.1 BAŞHAKEM </a:t>
            </a:r>
          </a:p>
          <a:p>
            <a:pPr algn="just"/>
            <a:r>
              <a:rPr lang="tr-TR" sz="2200" b="1" u="sng" dirty="0" smtClean="0">
                <a:solidFill>
                  <a:schemeClr val="bg1"/>
                </a:solidFill>
                <a:latin typeface="Arial" panose="020B0604020202020204" pitchFamily="34" charset="0"/>
              </a:rPr>
              <a:t>SW2.1.1</a:t>
            </a:r>
            <a:r>
              <a:rPr lang="tr-TR" sz="2200" dirty="0" smtClean="0">
                <a:solidFill>
                  <a:schemeClr val="bg1"/>
                </a:solidFill>
                <a:latin typeface="Arial" panose="020B0604020202020204" pitchFamily="34" charset="0"/>
              </a:rPr>
              <a:t> Başhakem; tüm hakemler üzerinde tam kontrol ve tam yetkiye sahip olup, hakemlerin atamalarını onaylar ve onların yarışmayla ilgili tüm özel konular ve kurallar hakkında bilgilendirir. Başhakem tüm FINA kural ve kararlarını uygular, toplantı anında veya yarışma sırasında her türlü sorunlarla ilgili karar verir, kurallarla belirlenmemiş konularda son karar veren kişidir. </a:t>
            </a:r>
          </a:p>
          <a:p>
            <a:pPr algn="just"/>
            <a:endParaRPr lang="tr-TR" sz="2200" dirty="0" smtClean="0">
              <a:solidFill>
                <a:schemeClr val="bg1"/>
              </a:solidFill>
              <a:latin typeface="Arial" panose="020B0604020202020204" pitchFamily="34" charset="0"/>
            </a:endParaRPr>
          </a:p>
          <a:p>
            <a:pPr algn="just"/>
            <a:r>
              <a:rPr lang="tr-TR" sz="2200" b="1" u="sng" dirty="0" smtClean="0">
                <a:solidFill>
                  <a:schemeClr val="bg1"/>
                </a:solidFill>
                <a:latin typeface="Arial" panose="020B0604020202020204" pitchFamily="34" charset="0"/>
              </a:rPr>
              <a:t>SW2.1.2</a:t>
            </a:r>
            <a:r>
              <a:rPr lang="tr-TR" sz="2200" dirty="0" smtClean="0">
                <a:solidFill>
                  <a:schemeClr val="bg1"/>
                </a:solidFill>
                <a:latin typeface="Arial" panose="020B0604020202020204" pitchFamily="34" charset="0"/>
              </a:rPr>
              <a:t> Başhakem FINA kurallarının tam olarak uygulanmasını sağlamak amacıyla yarışmaların her aşamasında müdahale edebilir ve devam etmekte olan yarışmalarla ilgili olarak yapılan bütün itirazlar için karar verme yetkisine sahiptir. </a:t>
            </a:r>
            <a:endParaRPr lang="tr-TR" sz="22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246322"/>
            <a:ext cx="2811286" cy="587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227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smtClean="0">
                <a:solidFill>
                  <a:schemeClr val="bg1"/>
                </a:solidFill>
              </a:rPr>
              <a:t>7</a:t>
            </a:r>
            <a:endParaRPr lang="tr-TR" dirty="0">
              <a:solidFill>
                <a:schemeClr val="bg1"/>
              </a:solidFill>
            </a:endParaRPr>
          </a:p>
        </p:txBody>
      </p:sp>
      <p:sp>
        <p:nvSpPr>
          <p:cNvPr id="2" name="Dikdörtgen 1"/>
          <p:cNvSpPr/>
          <p:nvPr/>
        </p:nvSpPr>
        <p:spPr>
          <a:xfrm>
            <a:off x="0" y="1340768"/>
            <a:ext cx="9144000" cy="5693866"/>
          </a:xfrm>
          <a:prstGeom prst="rect">
            <a:avLst/>
          </a:prstGeom>
        </p:spPr>
        <p:txBody>
          <a:bodyPr wrap="square">
            <a:spAutoFit/>
          </a:bodyPr>
          <a:lstStyle/>
          <a:p>
            <a:pPr algn="just"/>
            <a:r>
              <a:rPr lang="tr-TR" sz="2600" b="1" u="sng" dirty="0" smtClean="0">
                <a:solidFill>
                  <a:schemeClr val="bg1"/>
                </a:solidFill>
                <a:latin typeface="Arial" panose="020B0604020202020204" pitchFamily="34" charset="0"/>
              </a:rPr>
              <a:t>SW2.1.3</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Her kulvar </a:t>
            </a:r>
            <a:r>
              <a:rPr lang="tr-TR" sz="2600" dirty="0" smtClean="0">
                <a:solidFill>
                  <a:schemeClr val="bg1"/>
                </a:solidFill>
                <a:latin typeface="Arial" panose="020B0604020202020204" pitchFamily="34" charset="0"/>
              </a:rPr>
              <a:t>için </a:t>
            </a:r>
            <a:r>
              <a:rPr lang="tr-TR" sz="2600" dirty="0">
                <a:solidFill>
                  <a:schemeClr val="bg1"/>
                </a:solidFill>
                <a:latin typeface="Arial" panose="020B0604020202020204" pitchFamily="34" charset="0"/>
              </a:rPr>
              <a:t>üç (3) dijital kronometrenin kullanılmadığı durumda, başhakem varış hakemleri görevlendirir ve bunların kararları ile tespit edilen dereceler birbirini tutmuyorsa sıralamayı belirler. Otomatik kronometre var ve çalışıyorsa SW 13 te yer alan otomatik zamanlama kurallarına göre karar verir. </a:t>
            </a:r>
            <a:endParaRPr lang="tr-TR" sz="2600" dirty="0" smtClean="0">
              <a:solidFill>
                <a:schemeClr val="bg1"/>
              </a:solidFill>
              <a:latin typeface="Arial" panose="020B0604020202020204" pitchFamily="34" charset="0"/>
            </a:endParaRPr>
          </a:p>
          <a:p>
            <a:pPr algn="just"/>
            <a:endParaRPr lang="tr-TR" sz="2600" dirty="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SW2.1.4</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Başhakem yarışların gerçekleşmesi ve idaresi için görevlendirilmiş tüm </a:t>
            </a:r>
            <a:r>
              <a:rPr lang="tr-TR" sz="2600" dirty="0" smtClean="0">
                <a:solidFill>
                  <a:schemeClr val="bg1"/>
                </a:solidFill>
                <a:latin typeface="Arial" panose="020B0604020202020204" pitchFamily="34" charset="0"/>
              </a:rPr>
              <a:t>görevlilerin, </a:t>
            </a:r>
            <a:r>
              <a:rPr lang="tr-TR" sz="2600" dirty="0">
                <a:solidFill>
                  <a:schemeClr val="bg1"/>
                </a:solidFill>
                <a:latin typeface="Arial" panose="020B0604020202020204" pitchFamily="34" charset="0"/>
              </a:rPr>
              <a:t>kendilerine verilmiş görevlere uygun </a:t>
            </a:r>
            <a:r>
              <a:rPr lang="tr-TR" sz="2600" dirty="0" smtClean="0">
                <a:solidFill>
                  <a:schemeClr val="bg1"/>
                </a:solidFill>
                <a:latin typeface="Arial" panose="020B0604020202020204" pitchFamily="34" charset="0"/>
              </a:rPr>
              <a:t>olarak yerlerinde </a:t>
            </a:r>
            <a:r>
              <a:rPr lang="tr-TR" sz="2600" dirty="0">
                <a:solidFill>
                  <a:schemeClr val="bg1"/>
                </a:solidFill>
                <a:latin typeface="Arial" panose="020B0604020202020204" pitchFamily="34" charset="0"/>
              </a:rPr>
              <a:t>bulunmalarını sağlar. Başhakem gelmeyenlerin veya görevini yerine getirmesi açısından yeterli bulmadığı görevlilerin yerine yedeklerden atama yapabilir. Ayrıca Başhakem gerekli gördüğü hallerde ilave hakem atayabilir. </a:t>
            </a:r>
            <a:endParaRPr lang="tr-TR" sz="2600" dirty="0">
              <a:solidFill>
                <a:schemeClr val="bg1"/>
              </a:solidFill>
            </a:endParaRPr>
          </a:p>
        </p:txBody>
      </p:sp>
    </p:spTree>
    <p:extLst>
      <p:ext uri="{BB962C8B-B14F-4D97-AF65-F5344CB8AC3E}">
        <p14:creationId xmlns:p14="http://schemas.microsoft.com/office/powerpoint/2010/main" val="1038283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a:solidFill>
                  <a:schemeClr val="bg1"/>
                </a:solidFill>
              </a:rPr>
              <a:t>8</a:t>
            </a:r>
          </a:p>
        </p:txBody>
      </p:sp>
      <p:sp>
        <p:nvSpPr>
          <p:cNvPr id="2" name="Dikdörtgen 1"/>
          <p:cNvSpPr/>
          <p:nvPr/>
        </p:nvSpPr>
        <p:spPr>
          <a:xfrm>
            <a:off x="0" y="1340768"/>
            <a:ext cx="9144000" cy="5693866"/>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SW2.1.5</a:t>
            </a:r>
            <a:r>
              <a:rPr lang="tr-TR" sz="2800" dirty="0" smtClean="0">
                <a:solidFill>
                  <a:schemeClr val="bg1"/>
                </a:solidFill>
                <a:latin typeface="Arial" panose="020B0604020202020204" pitchFamily="34" charset="0"/>
              </a:rPr>
              <a:t> Yarış her serisinin </a:t>
            </a:r>
            <a:r>
              <a:rPr lang="tr-TR" sz="2800" dirty="0">
                <a:solidFill>
                  <a:schemeClr val="bg1"/>
                </a:solidFill>
                <a:latin typeface="Arial" panose="020B0604020202020204" pitchFamily="34" charset="0"/>
              </a:rPr>
              <a:t>başlangıcında başhakem, kısa aralıklarla düdük çalarak yarışmacıların yüzücü kıyafetleri hariç tüm giysilerini çıkarmaları konusunda ikaz eder. Bundan sonra, uzun bir düdük çalmak suretiyle depar taşının (çıkış platformunun) üstünde </a:t>
            </a:r>
            <a:r>
              <a:rPr lang="tr-TR" sz="2800" dirty="0">
                <a:solidFill>
                  <a:srgbClr val="FFFF00"/>
                </a:solidFill>
                <a:latin typeface="Arial" panose="020B0604020202020204" pitchFamily="34" charset="0"/>
              </a:rPr>
              <a:t>(sırtüstü ve karışık bayrak yarışları için suyun içinde) </a:t>
            </a:r>
            <a:r>
              <a:rPr lang="tr-TR" sz="2800" dirty="0">
                <a:solidFill>
                  <a:schemeClr val="bg1"/>
                </a:solidFill>
                <a:latin typeface="Arial" panose="020B0604020202020204" pitchFamily="34" charset="0"/>
              </a:rPr>
              <a:t>yer almalarını sağlar. </a:t>
            </a:r>
            <a:r>
              <a:rPr lang="tr-TR" sz="2800" i="1" dirty="0" smtClean="0">
                <a:solidFill>
                  <a:srgbClr val="FFFF00"/>
                </a:solidFill>
                <a:latin typeface="Arial" panose="020B0604020202020204" pitchFamily="34" charset="0"/>
              </a:rPr>
              <a:t>Sırtüstü ve karışık bayrak yarışlarında ise, ikinci </a:t>
            </a:r>
            <a:r>
              <a:rPr lang="tr-TR" sz="2800" i="1" dirty="0">
                <a:solidFill>
                  <a:srgbClr val="FFFF00"/>
                </a:solidFill>
                <a:latin typeface="Arial" panose="020B0604020202020204" pitchFamily="34" charset="0"/>
              </a:rPr>
              <a:t>uzun düdükle </a:t>
            </a:r>
            <a:r>
              <a:rPr lang="tr-TR" sz="2800" i="1" dirty="0" smtClean="0">
                <a:solidFill>
                  <a:srgbClr val="FFFF00"/>
                </a:solidFill>
                <a:latin typeface="Arial" panose="020B0604020202020204" pitchFamily="34" charset="0"/>
              </a:rPr>
              <a:t>yüzücüler </a:t>
            </a:r>
            <a:r>
              <a:rPr lang="tr-TR" sz="2800" i="1" dirty="0">
                <a:solidFill>
                  <a:srgbClr val="FFFF00"/>
                </a:solidFill>
                <a:latin typeface="Arial" panose="020B0604020202020204" pitchFamily="34" charset="0"/>
              </a:rPr>
              <a:t>derhal çıkış pozisyonunu alacaklardır.</a:t>
            </a:r>
            <a:r>
              <a:rPr lang="tr-TR" sz="2800" dirty="0">
                <a:solidFill>
                  <a:schemeClr val="bg1"/>
                </a:solidFill>
                <a:latin typeface="Arial" panose="020B0604020202020204" pitchFamily="34" charset="0"/>
              </a:rPr>
              <a:t> Yüzücüler ve hakemler hazır olduğu zaman başhakem </a:t>
            </a:r>
            <a:r>
              <a:rPr lang="tr-TR" sz="2800" i="1" dirty="0">
                <a:solidFill>
                  <a:srgbClr val="FFFF00"/>
                </a:solidFill>
                <a:latin typeface="Arial" panose="020B0604020202020204" pitchFamily="34" charset="0"/>
              </a:rPr>
              <a:t>kolunu </a:t>
            </a:r>
            <a:r>
              <a:rPr lang="tr-TR" sz="2800" i="1" dirty="0" smtClean="0">
                <a:solidFill>
                  <a:srgbClr val="FFFF00"/>
                </a:solidFill>
                <a:latin typeface="Arial" panose="020B0604020202020204" pitchFamily="34" charset="0"/>
              </a:rPr>
              <a:t>çıkış hakemine doğru </a:t>
            </a:r>
            <a:r>
              <a:rPr lang="tr-TR" sz="2800" dirty="0" smtClean="0">
                <a:solidFill>
                  <a:schemeClr val="bg1"/>
                </a:solidFill>
                <a:latin typeface="Arial" panose="020B0604020202020204" pitchFamily="34" charset="0"/>
              </a:rPr>
              <a:t>gergin </a:t>
            </a:r>
            <a:r>
              <a:rPr lang="tr-TR" sz="2800" dirty="0">
                <a:solidFill>
                  <a:schemeClr val="bg1"/>
                </a:solidFill>
                <a:latin typeface="Arial" panose="020B0604020202020204" pitchFamily="34" charset="0"/>
              </a:rPr>
              <a:t>bir şekilde uzatarak yüzücülerin çıkış hakeminin kontrolünde olduğunu belirtir ve çıkış verilinceye kadar </a:t>
            </a:r>
            <a:r>
              <a:rPr lang="tr-TR" sz="2800" dirty="0" smtClean="0">
                <a:solidFill>
                  <a:schemeClr val="bg1"/>
                </a:solidFill>
                <a:latin typeface="Arial" panose="020B0604020202020204" pitchFamily="34" charset="0"/>
              </a:rPr>
              <a:t>kolu aynı </a:t>
            </a:r>
            <a:r>
              <a:rPr lang="tr-TR" sz="2800" dirty="0">
                <a:solidFill>
                  <a:schemeClr val="bg1"/>
                </a:solidFill>
                <a:latin typeface="Arial" panose="020B0604020202020204" pitchFamily="34" charset="0"/>
              </a:rPr>
              <a:t>pozisyonda kalır. </a:t>
            </a:r>
            <a:endParaRPr lang="tr-TR" sz="2800" dirty="0">
              <a:solidFill>
                <a:schemeClr val="bg1"/>
              </a:solidFill>
            </a:endParaRPr>
          </a:p>
        </p:txBody>
      </p:sp>
    </p:spTree>
    <p:extLst>
      <p:ext uri="{BB962C8B-B14F-4D97-AF65-F5344CB8AC3E}">
        <p14:creationId xmlns:p14="http://schemas.microsoft.com/office/powerpoint/2010/main" val="2149680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76456" y="6453336"/>
            <a:ext cx="288032" cy="369332"/>
          </a:xfrm>
          <a:prstGeom prst="rect">
            <a:avLst/>
          </a:prstGeom>
          <a:noFill/>
        </p:spPr>
        <p:txBody>
          <a:bodyPr wrap="square" rtlCol="0">
            <a:spAutoFit/>
          </a:bodyPr>
          <a:lstStyle/>
          <a:p>
            <a:r>
              <a:rPr lang="tr-TR" dirty="0" smtClean="0">
                <a:solidFill>
                  <a:schemeClr val="bg1"/>
                </a:solidFill>
              </a:rPr>
              <a:t>9</a:t>
            </a:r>
            <a:endParaRPr lang="tr-TR" dirty="0">
              <a:solidFill>
                <a:schemeClr val="bg1"/>
              </a:solidFill>
            </a:endParaRPr>
          </a:p>
        </p:txBody>
      </p:sp>
      <p:sp>
        <p:nvSpPr>
          <p:cNvPr id="2" name="Dikdörtgen 1"/>
          <p:cNvSpPr/>
          <p:nvPr/>
        </p:nvSpPr>
        <p:spPr>
          <a:xfrm>
            <a:off x="0" y="1415194"/>
            <a:ext cx="9144000" cy="5302990"/>
          </a:xfrm>
          <a:prstGeom prst="rect">
            <a:avLst/>
          </a:prstGeom>
        </p:spPr>
        <p:txBody>
          <a:bodyPr wrap="square">
            <a:spAutoFit/>
          </a:bodyPr>
          <a:lstStyle/>
          <a:p>
            <a:pPr marL="425450" indent="-533400">
              <a:lnSpc>
                <a:spcPct val="80000"/>
              </a:lnSpc>
            </a:pPr>
            <a:r>
              <a:rPr lang="tr-TR" sz="2800" b="1" u="sng" dirty="0" smtClean="0">
                <a:solidFill>
                  <a:schemeClr val="bg1"/>
                </a:solidFill>
                <a:latin typeface="Arial" panose="020B0604020202020204" pitchFamily="34" charset="0"/>
              </a:rPr>
              <a:t>SW2.1.6</a:t>
            </a:r>
            <a:r>
              <a:rPr lang="tr-TR" sz="2800" dirty="0" smtClean="0">
                <a:solidFill>
                  <a:schemeClr val="bg1"/>
                </a:solidFill>
                <a:latin typeface="Arial" panose="020B0604020202020204" pitchFamily="34" charset="0"/>
              </a:rPr>
              <a:t> </a:t>
            </a:r>
            <a:r>
              <a:rPr lang="da-DK" sz="2800" b="1" u="sng" dirty="0">
                <a:solidFill>
                  <a:srgbClr val="FFFF00"/>
                </a:solidFill>
                <a:latin typeface="Arial" charset="0"/>
              </a:rPr>
              <a:t>NEW SW 2.1.6 (Referee)</a:t>
            </a:r>
          </a:p>
          <a:p>
            <a:pPr marL="636588" lvl="1" indent="-457200">
              <a:lnSpc>
                <a:spcPct val="80000"/>
              </a:lnSpc>
              <a:buFont typeface="Webdings" pitchFamily="18" charset="2"/>
              <a:buNone/>
            </a:pPr>
            <a:r>
              <a:rPr lang="da-DK" sz="2800" u="sng" dirty="0" smtClean="0">
                <a:solidFill>
                  <a:srgbClr val="FFFF00"/>
                </a:solidFill>
                <a:latin typeface="Arial" charset="0"/>
              </a:rPr>
              <a:t>A </a:t>
            </a:r>
            <a:r>
              <a:rPr lang="da-DK" sz="2800" u="sng" dirty="0">
                <a:solidFill>
                  <a:srgbClr val="FFFF00"/>
                </a:solidFill>
                <a:latin typeface="Arial" charset="0"/>
              </a:rPr>
              <a:t>disqualification for starting before the </a:t>
            </a:r>
            <a:r>
              <a:rPr lang="da-DK" sz="2800" u="sng" dirty="0" smtClean="0">
                <a:solidFill>
                  <a:srgbClr val="FFFF00"/>
                </a:solidFill>
                <a:latin typeface="Arial" charset="0"/>
              </a:rPr>
              <a:t>starting</a:t>
            </a:r>
            <a:r>
              <a:rPr lang="tr-TR" sz="2800" u="sng" dirty="0" smtClean="0">
                <a:solidFill>
                  <a:srgbClr val="FFFF00"/>
                </a:solidFill>
                <a:latin typeface="Arial" charset="0"/>
              </a:rPr>
              <a:t> </a:t>
            </a:r>
            <a:r>
              <a:rPr lang="da-DK" sz="2800" u="sng" dirty="0" smtClean="0">
                <a:solidFill>
                  <a:srgbClr val="FFFF00"/>
                </a:solidFill>
                <a:latin typeface="Arial" charset="0"/>
              </a:rPr>
              <a:t>signal</a:t>
            </a:r>
            <a:r>
              <a:rPr lang="tr-TR" sz="2800" u="sng" dirty="0" smtClean="0">
                <a:solidFill>
                  <a:srgbClr val="FFFF00"/>
                </a:solidFill>
                <a:latin typeface="Arial" charset="0"/>
              </a:rPr>
              <a:t> </a:t>
            </a:r>
          </a:p>
          <a:p>
            <a:pPr marL="636588" lvl="1" indent="-457200">
              <a:lnSpc>
                <a:spcPct val="80000"/>
              </a:lnSpc>
              <a:buFont typeface="Webdings" pitchFamily="18" charset="2"/>
              <a:buNone/>
            </a:pPr>
            <a:r>
              <a:rPr lang="da-DK" sz="2800" u="sng" dirty="0" smtClean="0">
                <a:solidFill>
                  <a:srgbClr val="FFFF00"/>
                </a:solidFill>
                <a:latin typeface="Arial" charset="0"/>
              </a:rPr>
              <a:t>must </a:t>
            </a:r>
            <a:r>
              <a:rPr lang="da-DK" sz="2800" u="sng" dirty="0">
                <a:solidFill>
                  <a:srgbClr val="FFFF00"/>
                </a:solidFill>
                <a:latin typeface="Arial" charset="0"/>
              </a:rPr>
              <a:t>be observed and confirmed by </a:t>
            </a:r>
            <a:r>
              <a:rPr lang="da-DK" sz="2800" u="sng" dirty="0" smtClean="0">
                <a:solidFill>
                  <a:srgbClr val="FFFF00"/>
                </a:solidFill>
                <a:latin typeface="Arial" charset="0"/>
              </a:rPr>
              <a:t>both</a:t>
            </a:r>
            <a:r>
              <a:rPr lang="tr-TR" sz="2800" u="sng" dirty="0" smtClean="0">
                <a:solidFill>
                  <a:srgbClr val="FFFF00"/>
                </a:solidFill>
                <a:latin typeface="Arial" charset="0"/>
              </a:rPr>
              <a:t> </a:t>
            </a:r>
            <a:r>
              <a:rPr lang="da-DK" sz="2800" u="sng" dirty="0" smtClean="0">
                <a:solidFill>
                  <a:srgbClr val="FFFF00"/>
                </a:solidFill>
                <a:latin typeface="Arial" charset="0"/>
              </a:rPr>
              <a:t>the starter</a:t>
            </a:r>
            <a:r>
              <a:rPr lang="tr-TR" sz="2800" u="sng" dirty="0" smtClean="0">
                <a:solidFill>
                  <a:srgbClr val="FFFF00"/>
                </a:solidFill>
                <a:latin typeface="Arial" charset="0"/>
              </a:rPr>
              <a:t> </a:t>
            </a:r>
          </a:p>
          <a:p>
            <a:pPr marL="636588" lvl="1" indent="-457200">
              <a:lnSpc>
                <a:spcPct val="80000"/>
              </a:lnSpc>
              <a:buFont typeface="Webdings" pitchFamily="18" charset="2"/>
              <a:buNone/>
            </a:pPr>
            <a:r>
              <a:rPr lang="da-DK" sz="2800" u="sng" dirty="0" smtClean="0">
                <a:solidFill>
                  <a:srgbClr val="FFFF00"/>
                </a:solidFill>
                <a:latin typeface="Arial" charset="0"/>
              </a:rPr>
              <a:t>and </a:t>
            </a:r>
            <a:r>
              <a:rPr lang="da-DK" sz="2800" u="sng" dirty="0">
                <a:solidFill>
                  <a:srgbClr val="FFFF00"/>
                </a:solidFill>
                <a:latin typeface="Arial" charset="0"/>
              </a:rPr>
              <a:t>the referee.</a:t>
            </a:r>
            <a:endParaRPr lang="da-DK" sz="2800" dirty="0">
              <a:solidFill>
                <a:srgbClr val="FFFF00"/>
              </a:solidFill>
              <a:latin typeface="Arial" charset="0"/>
            </a:endParaRPr>
          </a:p>
          <a:p>
            <a:pPr algn="just"/>
            <a:r>
              <a:rPr lang="tr-TR" sz="2700" dirty="0" smtClean="0">
                <a:solidFill>
                  <a:srgbClr val="FFFF00"/>
                </a:solidFill>
                <a:latin typeface="Arial" panose="020B0604020202020204" pitchFamily="34" charset="0"/>
              </a:rPr>
              <a:t>(Start sinyalinden önce olan bir diskalifiye; Başhakem ve çıkış hakemi tarafından gözlemlenmeli ve doğrulanmalıdır.)</a:t>
            </a:r>
          </a:p>
          <a:p>
            <a:pPr algn="just"/>
            <a:endParaRPr lang="tr-TR" sz="2700" dirty="0">
              <a:solidFill>
                <a:srgbClr val="FFFF00"/>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SW2.1.7</a:t>
            </a:r>
            <a:r>
              <a:rPr lang="tr-TR" sz="2800" dirty="0" smtClean="0">
                <a:solidFill>
                  <a:schemeClr val="bg1"/>
                </a:solidFill>
                <a:latin typeface="Arial" panose="020B0604020202020204" pitchFamily="34" charset="0"/>
              </a:rPr>
              <a:t> Başhakem </a:t>
            </a:r>
            <a:r>
              <a:rPr lang="tr-TR" sz="2800" dirty="0">
                <a:solidFill>
                  <a:schemeClr val="bg1"/>
                </a:solidFill>
                <a:latin typeface="Arial" panose="020B0604020202020204" pitchFamily="34" charset="0"/>
              </a:rPr>
              <a:t>kuralları ihlal eden herhangi bir sporcuyu bizzat kendi görmesi veya diğer yetkili hakemler tarafından bildirilmesi durumunda diskalifiye eder</a:t>
            </a:r>
            <a:r>
              <a:rPr lang="tr-TR" sz="2800" dirty="0" smtClean="0">
                <a:solidFill>
                  <a:schemeClr val="bg1"/>
                </a:solidFill>
                <a:latin typeface="Arial" panose="020B0604020202020204" pitchFamily="34" charset="0"/>
              </a:rPr>
              <a:t>.</a:t>
            </a:r>
          </a:p>
          <a:p>
            <a:pPr algn="just"/>
            <a:endParaRPr lang="tr-TR" sz="2800" dirty="0" smtClean="0">
              <a:solidFill>
                <a:schemeClr val="bg1"/>
              </a:solidFill>
              <a:latin typeface="Arial" panose="020B0604020202020204" pitchFamily="34" charset="0"/>
            </a:endParaRPr>
          </a:p>
          <a:p>
            <a:pPr algn="just"/>
            <a:r>
              <a:rPr lang="tr-TR" sz="2800" u="sng" dirty="0" smtClean="0">
                <a:solidFill>
                  <a:srgbClr val="FFFF00"/>
                </a:solidFill>
                <a:latin typeface="Arial" panose="020B0604020202020204" pitchFamily="34" charset="0"/>
              </a:rPr>
              <a:t>Tüm </a:t>
            </a:r>
            <a:r>
              <a:rPr lang="tr-TR" sz="2800" u="sng" dirty="0">
                <a:solidFill>
                  <a:srgbClr val="FFFF00"/>
                </a:solidFill>
                <a:latin typeface="Arial" panose="020B0604020202020204" pitchFamily="34" charset="0"/>
              </a:rPr>
              <a:t>diskalifiyeler başhakemin </a:t>
            </a:r>
            <a:r>
              <a:rPr lang="tr-TR" sz="2800" u="sng" dirty="0" smtClean="0">
                <a:solidFill>
                  <a:srgbClr val="FFFF00"/>
                </a:solidFill>
                <a:latin typeface="Arial" panose="020B0604020202020204" pitchFamily="34" charset="0"/>
              </a:rPr>
              <a:t>onayı (kararı) </a:t>
            </a:r>
            <a:r>
              <a:rPr lang="tr-TR" sz="2800" u="sng" dirty="0">
                <a:solidFill>
                  <a:srgbClr val="FFFF00"/>
                </a:solidFill>
                <a:latin typeface="Arial" panose="020B0604020202020204" pitchFamily="34" charset="0"/>
              </a:rPr>
              <a:t>ile olur. </a:t>
            </a:r>
            <a:endParaRPr lang="tr-TR" sz="2800" u="sng" dirty="0">
              <a:solidFill>
                <a:srgbClr val="FFFF00"/>
              </a:solidFill>
            </a:endParaRPr>
          </a:p>
        </p:txBody>
      </p:sp>
    </p:spTree>
    <p:extLst>
      <p:ext uri="{BB962C8B-B14F-4D97-AF65-F5344CB8AC3E}">
        <p14:creationId xmlns:p14="http://schemas.microsoft.com/office/powerpoint/2010/main" val="3621255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chemeClr val="bg1"/>
                </a:solidFill>
              </a:rPr>
              <a:t>10</a:t>
            </a:r>
            <a:endParaRPr lang="tr-TR" dirty="0">
              <a:solidFill>
                <a:schemeClr val="bg1"/>
              </a:solidFill>
            </a:endParaRPr>
          </a:p>
        </p:txBody>
      </p:sp>
      <p:sp>
        <p:nvSpPr>
          <p:cNvPr id="2" name="Dikdörtgen 1"/>
          <p:cNvSpPr/>
          <p:nvPr/>
        </p:nvSpPr>
        <p:spPr>
          <a:xfrm>
            <a:off x="0" y="1556792"/>
            <a:ext cx="9144000" cy="5262979"/>
          </a:xfrm>
          <a:prstGeom prst="rect">
            <a:avLst/>
          </a:prstGeom>
        </p:spPr>
        <p:txBody>
          <a:bodyPr wrap="square">
            <a:spAutoFit/>
          </a:bodyPr>
          <a:lstStyle/>
          <a:p>
            <a:pPr algn="ctr"/>
            <a:r>
              <a:rPr lang="da-DK" sz="2800" b="1" dirty="0">
                <a:solidFill>
                  <a:schemeClr val="bg1"/>
                </a:solidFill>
                <a:latin typeface="Arial" panose="020B0604020202020204" pitchFamily="34" charset="0"/>
              </a:rPr>
              <a:t>SW 2.2 KONTROL ODASI DENETÇİSİ </a:t>
            </a:r>
            <a:endParaRPr lang="tr-TR" sz="2800" b="1" dirty="0" smtClean="0">
              <a:solidFill>
                <a:schemeClr val="bg1"/>
              </a:solidFill>
              <a:latin typeface="Arial" panose="020B0604020202020204" pitchFamily="34" charset="0"/>
            </a:endParaRPr>
          </a:p>
          <a:p>
            <a:pPr algn="ctr"/>
            <a:endParaRPr lang="da-DK" sz="2800" dirty="0">
              <a:solidFill>
                <a:schemeClr val="bg1"/>
              </a:solidFill>
              <a:latin typeface="Arial" panose="020B0604020202020204" pitchFamily="34" charset="0"/>
            </a:endParaRPr>
          </a:p>
          <a:p>
            <a:pPr algn="just"/>
            <a:r>
              <a:rPr lang="tr-TR" sz="2800" b="1" u="sng" dirty="0">
                <a:solidFill>
                  <a:schemeClr val="bg1"/>
                </a:solidFill>
                <a:latin typeface="Arial" panose="020B0604020202020204" pitchFamily="34" charset="0"/>
              </a:rPr>
              <a:t>SW2.2.1</a:t>
            </a:r>
            <a:r>
              <a:rPr lang="tr-TR" sz="2800" dirty="0">
                <a:solidFill>
                  <a:schemeClr val="bg1"/>
                </a:solidFill>
                <a:latin typeface="Arial" panose="020B0604020202020204" pitchFamily="34" charset="0"/>
              </a:rPr>
              <a:t> Otomatik zamanlama işlemini kontrol eden sorumlu </a:t>
            </a:r>
            <a:r>
              <a:rPr lang="tr-TR" sz="2800" dirty="0" smtClean="0">
                <a:solidFill>
                  <a:schemeClr val="bg1"/>
                </a:solidFill>
                <a:latin typeface="Arial" panose="020B0604020202020204" pitchFamily="34" charset="0"/>
              </a:rPr>
              <a:t>personel, </a:t>
            </a:r>
            <a:r>
              <a:rPr lang="tr-TR" sz="2800" dirty="0">
                <a:solidFill>
                  <a:schemeClr val="bg1"/>
                </a:solidFill>
                <a:latin typeface="Arial" panose="020B0604020202020204" pitchFamily="34" charset="0"/>
              </a:rPr>
              <a:t>bu işlemi video kayıtlarını tekrar izleyerek gerçekleştirir.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SW2.2.2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Denetçi bilgisayarın verdiği yazılı sonuçları kontrol etmekle yükümlüdür.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SW2.2.3</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Sorumlu bayrak yarışlarında sporcuların değişimini izlemek ve erken çıkışları başhakeme bildirmekle sorumludur. </a:t>
            </a:r>
            <a:endParaRPr lang="tr-TR" sz="2800" dirty="0">
              <a:solidFill>
                <a:schemeClr val="bg1"/>
              </a:solidFill>
            </a:endParaRPr>
          </a:p>
        </p:txBody>
      </p:sp>
    </p:spTree>
    <p:extLst>
      <p:ext uri="{BB962C8B-B14F-4D97-AF65-F5344CB8AC3E}">
        <p14:creationId xmlns:p14="http://schemas.microsoft.com/office/powerpoint/2010/main" val="3147266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chemeClr val="bg1"/>
                </a:solidFill>
              </a:rPr>
              <a:t>11</a:t>
            </a:r>
            <a:endParaRPr lang="tr-TR" dirty="0">
              <a:solidFill>
                <a:schemeClr val="bg1"/>
              </a:solidFill>
            </a:endParaRPr>
          </a:p>
        </p:txBody>
      </p:sp>
      <p:sp>
        <p:nvSpPr>
          <p:cNvPr id="2" name="Dikdörtgen 1"/>
          <p:cNvSpPr/>
          <p:nvPr/>
        </p:nvSpPr>
        <p:spPr>
          <a:xfrm>
            <a:off x="0" y="1997839"/>
            <a:ext cx="9108504"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SW2.2.4</a:t>
            </a:r>
            <a:r>
              <a:rPr lang="tr-TR" sz="2800" dirty="0" smtClean="0">
                <a:solidFill>
                  <a:schemeClr val="bg1"/>
                </a:solidFill>
                <a:latin typeface="Arial" panose="020B0604020202020204" pitchFamily="34" charset="0"/>
              </a:rPr>
              <a:t> Sorumlu personel, </a:t>
            </a:r>
            <a:r>
              <a:rPr lang="tr-TR" sz="2800" dirty="0">
                <a:solidFill>
                  <a:schemeClr val="bg1"/>
                </a:solidFill>
                <a:latin typeface="Arial" panose="020B0604020202020204" pitchFamily="34" charset="0"/>
              </a:rPr>
              <a:t>video kayıtlarını kontrol ederek erken çıkış olup olmadığının onayını verir.</a:t>
            </a: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SW2.2.5</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Sorumlu, seriler ve finallerden sonra yarıştan çekilmeleri kontrol ederek, sonuçları resmi formlara işler, yeni kırılan rekorları listeler (ya da tüm yeni dereceleri kaydeder) ve sonuçları uygun şekilde muhafaza eder </a:t>
            </a:r>
            <a:endParaRPr lang="tr-TR" sz="2800" dirty="0">
              <a:solidFill>
                <a:schemeClr val="bg1"/>
              </a:solidFill>
            </a:endParaRPr>
          </a:p>
        </p:txBody>
      </p:sp>
    </p:spTree>
    <p:extLst>
      <p:ext uri="{BB962C8B-B14F-4D97-AF65-F5344CB8AC3E}">
        <p14:creationId xmlns:p14="http://schemas.microsoft.com/office/powerpoint/2010/main" val="2820950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chemeClr val="bg1"/>
                </a:solidFill>
              </a:rPr>
              <a:t>12</a:t>
            </a:r>
            <a:endParaRPr lang="tr-TR" dirty="0">
              <a:solidFill>
                <a:schemeClr val="bg1"/>
              </a:solidFill>
            </a:endParaRPr>
          </a:p>
        </p:txBody>
      </p:sp>
      <p:sp>
        <p:nvSpPr>
          <p:cNvPr id="2" name="Dikdörtgen 1"/>
          <p:cNvSpPr/>
          <p:nvPr/>
        </p:nvSpPr>
        <p:spPr>
          <a:xfrm>
            <a:off x="0" y="1340768"/>
            <a:ext cx="5508104" cy="5401479"/>
          </a:xfrm>
          <a:prstGeom prst="rect">
            <a:avLst/>
          </a:prstGeom>
        </p:spPr>
        <p:txBody>
          <a:bodyPr wrap="square">
            <a:spAutoFit/>
          </a:bodyPr>
          <a:lstStyle/>
          <a:p>
            <a:pPr algn="ctr"/>
            <a:r>
              <a:rPr lang="tr-TR" sz="2300" b="1" dirty="0">
                <a:solidFill>
                  <a:schemeClr val="bg1"/>
                </a:solidFill>
                <a:latin typeface="Arial" panose="020B0604020202020204" pitchFamily="34" charset="0"/>
              </a:rPr>
              <a:t>SW 2.3 ÇIKIŞ HAKEMİ </a:t>
            </a:r>
            <a:endParaRPr lang="tr-TR" sz="2300" b="1" dirty="0" smtClean="0">
              <a:solidFill>
                <a:schemeClr val="bg1"/>
              </a:solidFill>
              <a:latin typeface="Arial" panose="020B0604020202020204" pitchFamily="34" charset="0"/>
            </a:endParaRPr>
          </a:p>
          <a:p>
            <a:pPr algn="just"/>
            <a:r>
              <a:rPr lang="tr-TR" sz="2300" b="1" u="sng" dirty="0" smtClean="0">
                <a:solidFill>
                  <a:schemeClr val="bg1"/>
                </a:solidFill>
                <a:latin typeface="Arial" panose="020B0604020202020204" pitchFamily="34" charset="0"/>
              </a:rPr>
              <a:t>SW2.3.1</a:t>
            </a:r>
            <a:r>
              <a:rPr lang="tr-TR" sz="2300" dirty="0" smtClean="0">
                <a:solidFill>
                  <a:schemeClr val="bg1"/>
                </a:solidFill>
                <a:latin typeface="Arial" panose="020B0604020202020204" pitchFamily="34" charset="0"/>
              </a:rPr>
              <a:t> </a:t>
            </a:r>
            <a:r>
              <a:rPr lang="tr-TR" sz="2300" dirty="0">
                <a:solidFill>
                  <a:schemeClr val="bg1"/>
                </a:solidFill>
                <a:latin typeface="Arial" panose="020B0604020202020204" pitchFamily="34" charset="0"/>
              </a:rPr>
              <a:t>Çıkış </a:t>
            </a:r>
            <a:r>
              <a:rPr lang="tr-TR" sz="2300" dirty="0" smtClean="0">
                <a:solidFill>
                  <a:schemeClr val="bg1"/>
                </a:solidFill>
                <a:latin typeface="Arial" panose="020B0604020202020204" pitchFamily="34" charset="0"/>
              </a:rPr>
              <a:t>hakemi, </a:t>
            </a:r>
            <a:r>
              <a:rPr lang="tr-TR" sz="2300" dirty="0">
                <a:solidFill>
                  <a:schemeClr val="bg1"/>
                </a:solidFill>
                <a:latin typeface="Arial" panose="020B0604020202020204" pitchFamily="34" charset="0"/>
              </a:rPr>
              <a:t>başhakemin yarışçıları kendi kontrolüne devrettiği andan itibaren (SW2.1.5) yüzücüler üzerinde yarış başlayana kadar tam kontrole sahiptir. Çıkış işareti SW 4 maddesine göre verilir. </a:t>
            </a:r>
            <a:endParaRPr lang="tr-TR" sz="2300" dirty="0" smtClean="0">
              <a:solidFill>
                <a:schemeClr val="bg1"/>
              </a:solidFill>
              <a:latin typeface="Arial" panose="020B0604020202020204" pitchFamily="34" charset="0"/>
            </a:endParaRPr>
          </a:p>
          <a:p>
            <a:pPr algn="just"/>
            <a:endParaRPr lang="tr-TR" sz="2300" dirty="0">
              <a:solidFill>
                <a:schemeClr val="bg1"/>
              </a:solidFill>
              <a:latin typeface="Arial" panose="020B0604020202020204" pitchFamily="34" charset="0"/>
            </a:endParaRPr>
          </a:p>
          <a:p>
            <a:pPr algn="just"/>
            <a:r>
              <a:rPr lang="tr-TR" sz="2300" b="1" u="sng" dirty="0" smtClean="0">
                <a:solidFill>
                  <a:schemeClr val="bg1"/>
                </a:solidFill>
                <a:latin typeface="Arial" panose="020B0604020202020204" pitchFamily="34" charset="0"/>
              </a:rPr>
              <a:t>SW2.3.2</a:t>
            </a:r>
            <a:r>
              <a:rPr lang="tr-TR" sz="2300" dirty="0" smtClean="0">
                <a:solidFill>
                  <a:schemeClr val="bg1"/>
                </a:solidFill>
                <a:latin typeface="Arial" panose="020B0604020202020204" pitchFamily="34" charset="0"/>
              </a:rPr>
              <a:t> Çıkış hakemi </a:t>
            </a:r>
            <a:r>
              <a:rPr lang="tr-TR" sz="2300" dirty="0">
                <a:solidFill>
                  <a:schemeClr val="bg1"/>
                </a:solidFill>
                <a:latin typeface="Arial" panose="020B0604020202020204" pitchFamily="34" charset="0"/>
              </a:rPr>
              <a:t>çıkışı geciktiren, kasten emre uymayan ve herhangi bir şekilde itaatsizlik yapan bir yarışmacıyı başhakeme bildirir ve sadece başhakem bu hareketleri yapan yarışmacıyı diskalifiye eder. Bu diskalifiye hatalı çıkış (</a:t>
            </a:r>
            <a:r>
              <a:rPr lang="tr-TR" sz="2300" dirty="0" err="1">
                <a:solidFill>
                  <a:schemeClr val="bg1"/>
                </a:solidFill>
                <a:latin typeface="Arial" panose="020B0604020202020204" pitchFamily="34" charset="0"/>
              </a:rPr>
              <a:t>fodepar</a:t>
            </a:r>
            <a:r>
              <a:rPr lang="tr-TR" sz="2300" dirty="0">
                <a:solidFill>
                  <a:schemeClr val="bg1"/>
                </a:solidFill>
                <a:latin typeface="Arial" panose="020B0604020202020204" pitchFamily="34" charset="0"/>
              </a:rPr>
              <a:t>) sayılmaz. </a:t>
            </a:r>
            <a:endParaRPr lang="tr-TR" sz="2300"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628800"/>
            <a:ext cx="2749100" cy="189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5" y="4293095"/>
            <a:ext cx="3592774" cy="210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93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13</a:t>
            </a:r>
            <a:endParaRPr lang="tr-TR" dirty="0">
              <a:solidFill>
                <a:schemeClr val="bg1"/>
              </a:solidFill>
            </a:endParaRPr>
          </a:p>
        </p:txBody>
      </p:sp>
      <p:sp>
        <p:nvSpPr>
          <p:cNvPr id="2" name="Dikdörtgen 1"/>
          <p:cNvSpPr/>
          <p:nvPr/>
        </p:nvSpPr>
        <p:spPr>
          <a:xfrm>
            <a:off x="44584" y="1916832"/>
            <a:ext cx="8991912" cy="3970318"/>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2.3.3</a:t>
            </a:r>
            <a:r>
              <a:rPr lang="tr-TR" sz="2800" dirty="0" smtClean="0">
                <a:solidFill>
                  <a:schemeClr val="bg1"/>
                </a:solidFill>
                <a:latin typeface="Arial" panose="020B0604020202020204" pitchFamily="34" charset="0"/>
              </a:rPr>
              <a:t> Çıkış </a:t>
            </a:r>
            <a:r>
              <a:rPr lang="tr-TR" sz="2800" dirty="0">
                <a:solidFill>
                  <a:schemeClr val="bg1"/>
                </a:solidFill>
                <a:latin typeface="Arial" panose="020B0604020202020204" pitchFamily="34" charset="0"/>
              </a:rPr>
              <a:t>hakemi, çıkışın kurallara uygun yapılıp yapılmadığına karar verme yetkisine sahiptir. Bu konuda sadece başhakemin kararlarına uyar. </a:t>
            </a:r>
            <a:r>
              <a:rPr lang="tr-TR" sz="2800" dirty="0" smtClean="0">
                <a:solidFill>
                  <a:schemeClr val="bg1"/>
                </a:solidFill>
                <a:latin typeface="Arial" panose="020B0604020202020204" pitchFamily="34" charset="0"/>
              </a:rPr>
              <a:t> </a:t>
            </a:r>
            <a:endParaRPr lang="tr-TR" sz="2800" dirty="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SW2.3.4</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yarışı </a:t>
            </a:r>
            <a:r>
              <a:rPr lang="tr-TR" sz="2800" dirty="0" smtClean="0">
                <a:solidFill>
                  <a:schemeClr val="bg1"/>
                </a:solidFill>
                <a:latin typeface="Arial" panose="020B0604020202020204" pitchFamily="34" charset="0"/>
              </a:rPr>
              <a:t>başlatırken, </a:t>
            </a:r>
            <a:r>
              <a:rPr lang="tr-TR" sz="2800" dirty="0">
                <a:solidFill>
                  <a:schemeClr val="bg1"/>
                </a:solidFill>
                <a:latin typeface="Arial" panose="020B0604020202020204" pitchFamily="34" charset="0"/>
              </a:rPr>
              <a:t>çıkış hakemi vakit hakemlerinin çıkış sinyalini görebilecekleri ve yüzücülerin çıkış sinyalini duyabilecekleri bir şekilde havuzun çıkış kenarından yaklaşık 5 metre kadar ileride yerini alır. </a:t>
            </a:r>
            <a:endParaRPr lang="tr-TR" sz="2800" dirty="0">
              <a:solidFill>
                <a:schemeClr val="bg1"/>
              </a:solidFill>
            </a:endParaRPr>
          </a:p>
        </p:txBody>
      </p:sp>
    </p:spTree>
    <p:extLst>
      <p:ext uri="{BB962C8B-B14F-4D97-AF65-F5344CB8AC3E}">
        <p14:creationId xmlns:p14="http://schemas.microsoft.com/office/powerpoint/2010/main" val="265651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14</a:t>
            </a:r>
            <a:endParaRPr lang="tr-TR" dirty="0">
              <a:solidFill>
                <a:schemeClr val="bg1"/>
              </a:solidFill>
            </a:endParaRPr>
          </a:p>
        </p:txBody>
      </p:sp>
      <p:sp>
        <p:nvSpPr>
          <p:cNvPr id="3" name="Dikdörtgen 2"/>
          <p:cNvSpPr/>
          <p:nvPr/>
        </p:nvSpPr>
        <p:spPr>
          <a:xfrm>
            <a:off x="8024" y="1593866"/>
            <a:ext cx="9108504" cy="4832092"/>
          </a:xfrm>
          <a:prstGeom prst="rect">
            <a:avLst/>
          </a:prstGeom>
        </p:spPr>
        <p:txBody>
          <a:bodyPr wrap="square">
            <a:spAutoFit/>
          </a:bodyPr>
          <a:lstStyle/>
          <a:p>
            <a:pPr algn="ctr"/>
            <a:r>
              <a:rPr lang="tr-TR" sz="2800" b="1" dirty="0">
                <a:solidFill>
                  <a:schemeClr val="bg1"/>
                </a:solidFill>
                <a:latin typeface="Arial" panose="020B0604020202020204" pitchFamily="34" charset="0"/>
              </a:rPr>
              <a:t>SW 2.4 İRTİBAT HAKEMİ </a:t>
            </a:r>
            <a:endParaRPr lang="tr-TR" sz="2800" b="1" dirty="0" smtClean="0">
              <a:solidFill>
                <a:schemeClr val="bg1"/>
              </a:solidFill>
              <a:latin typeface="Arial" panose="020B0604020202020204" pitchFamily="34" charset="0"/>
            </a:endParaRPr>
          </a:p>
          <a:p>
            <a:pPr algn="ctr"/>
            <a:r>
              <a:rPr lang="tr-TR" sz="2800" b="1" dirty="0" smtClean="0">
                <a:solidFill>
                  <a:schemeClr val="bg1"/>
                </a:solidFill>
                <a:latin typeface="Arial" panose="020B0604020202020204" pitchFamily="34" charset="0"/>
              </a:rPr>
              <a:t>(</a:t>
            </a:r>
            <a:r>
              <a:rPr lang="tr-TR" sz="2800" b="1" dirty="0" err="1" smtClean="0">
                <a:solidFill>
                  <a:schemeClr val="bg1"/>
                </a:solidFill>
                <a:latin typeface="Arial" panose="020B0604020202020204" pitchFamily="34" charset="0"/>
              </a:rPr>
              <a:t>Last</a:t>
            </a:r>
            <a:r>
              <a:rPr lang="tr-TR" sz="2800" b="1" dirty="0" smtClean="0">
                <a:solidFill>
                  <a:schemeClr val="bg1"/>
                </a:solidFill>
                <a:latin typeface="Arial" panose="020B0604020202020204" pitchFamily="34" charset="0"/>
              </a:rPr>
              <a:t> Call </a:t>
            </a:r>
            <a:r>
              <a:rPr lang="tr-TR" sz="2800" b="1" dirty="0" err="1" smtClean="0">
                <a:solidFill>
                  <a:schemeClr val="bg1"/>
                </a:solidFill>
                <a:latin typeface="Arial" panose="020B0604020202020204" pitchFamily="34" charset="0"/>
              </a:rPr>
              <a:t>Room</a:t>
            </a:r>
            <a:r>
              <a:rPr lang="tr-TR" sz="2800" b="1" dirty="0" smtClean="0">
                <a:solidFill>
                  <a:schemeClr val="bg1"/>
                </a:solidFill>
                <a:latin typeface="Arial" panose="020B0604020202020204" pitchFamily="34" charset="0"/>
              </a:rPr>
              <a:t>. Son çağrı odası)</a:t>
            </a: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SW2.4.1</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İrtibat hakemi her yarıştan önce yarışa katılacak yüzücüleri toplar, bir düzene sokar.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SW2.4.2</a:t>
            </a:r>
            <a:r>
              <a:rPr lang="tr-TR" sz="2800" dirty="0" smtClean="0">
                <a:solidFill>
                  <a:schemeClr val="bg1"/>
                </a:solidFill>
                <a:latin typeface="Arial" panose="020B0604020202020204" pitchFamily="34" charset="0"/>
              </a:rPr>
              <a:t> İrtibat </a:t>
            </a:r>
            <a:r>
              <a:rPr lang="tr-TR" sz="2800" dirty="0">
                <a:solidFill>
                  <a:schemeClr val="bg1"/>
                </a:solidFill>
                <a:latin typeface="Arial" panose="020B0604020202020204" pitchFamily="34" charset="0"/>
              </a:rPr>
              <a:t>hakemi GR 6 ’ya göre belirlenen ihlalleri ve çağırıldıkları halde hazır bulunmayan yüzücüleri başhakeme bildirir.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dirty="0" smtClean="0">
                <a:solidFill>
                  <a:srgbClr val="FFFF00"/>
                </a:solidFill>
                <a:latin typeface="Arial" panose="020B0604020202020204" pitchFamily="34" charset="0"/>
              </a:rPr>
              <a:t>Not: Mayo ve reklam logolarını kontrol edilir.</a:t>
            </a:r>
            <a:endParaRPr lang="tr-TR" sz="2800" dirty="0">
              <a:solidFill>
                <a:srgbClr val="FFFF00"/>
              </a:solidFill>
            </a:endParaRPr>
          </a:p>
        </p:txBody>
      </p:sp>
    </p:spTree>
    <p:extLst>
      <p:ext uri="{BB962C8B-B14F-4D97-AF65-F5344CB8AC3E}">
        <p14:creationId xmlns:p14="http://schemas.microsoft.com/office/powerpoint/2010/main" val="80139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kıyaf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38" y="1424262"/>
            <a:ext cx="8782758" cy="5363709"/>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rgbClr val="FF0000"/>
                </a:solidFill>
              </a:rPr>
              <a:t>15</a:t>
            </a:r>
            <a:endParaRPr lang="tr-TR" dirty="0">
              <a:solidFill>
                <a:srgbClr val="FF0000"/>
              </a:solidFill>
            </a:endParaRPr>
          </a:p>
        </p:txBody>
      </p:sp>
    </p:spTree>
    <p:extLst>
      <p:ext uri="{BB962C8B-B14F-4D97-AF65-F5344CB8AC3E}">
        <p14:creationId xmlns:p14="http://schemas.microsoft.com/office/powerpoint/2010/main" val="2100835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278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8244408" y="-22748"/>
            <a:ext cx="899592" cy="89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394048" y="2249489"/>
            <a:ext cx="3692696" cy="3477875"/>
          </a:xfrm>
          <a:prstGeom prst="rect">
            <a:avLst/>
          </a:prstGeom>
          <a:noFill/>
        </p:spPr>
        <p:txBody>
          <a:bodyPr wrap="square" rtlCol="0">
            <a:spAutoFit/>
          </a:bodyPr>
          <a:lstStyle/>
          <a:p>
            <a:pPr algn="ctr"/>
            <a:r>
              <a:rPr lang="tr-TR" sz="44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2019-2020 YÜZME SEZONU</a:t>
            </a:r>
          </a:p>
          <a:p>
            <a:pPr algn="ctr"/>
            <a:r>
              <a:rPr lang="tr-TR" sz="44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İL HAKEM SEMİNERLERİ</a:t>
            </a:r>
            <a:endParaRPr lang="tr-TR" sz="4400" b="1" dirty="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endParaRPr>
          </a:p>
        </p:txBody>
      </p:sp>
      <p:sp>
        <p:nvSpPr>
          <p:cNvPr id="5" name="Veri Yer Tutucusu 4"/>
          <p:cNvSpPr>
            <a:spLocks noGrp="1"/>
          </p:cNvSpPr>
          <p:nvPr>
            <p:ph type="dt" sz="half" idx="10"/>
          </p:nvPr>
        </p:nvSpPr>
        <p:spPr/>
        <p:txBody>
          <a:bodyPr/>
          <a:lstStyle/>
          <a:p>
            <a:fld id="{9514728C-435A-4BE7-B955-48307AE2A529}"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6" name="Slayt Numarası Yer Tutucusu 5"/>
          <p:cNvSpPr>
            <a:spLocks noGrp="1"/>
          </p:cNvSpPr>
          <p:nvPr>
            <p:ph type="sldNum" sz="quarter" idx="12"/>
          </p:nvPr>
        </p:nvSpPr>
        <p:spPr/>
        <p:txBody>
          <a:bodyPr/>
          <a:lstStyle/>
          <a:p>
            <a:fld id="{1A02F958-9DDF-4FAA-8BFF-0F198BE09CF1}" type="slidenum">
              <a:rPr lang="tr-TR" smtClean="0">
                <a:solidFill>
                  <a:prstClr val="white"/>
                </a:solidFill>
              </a:rPr>
              <a:pPr/>
              <a:t>3</a:t>
            </a:fld>
            <a:endParaRPr lang="tr-TR" dirty="0">
              <a:solidFill>
                <a:prstClr val="white"/>
              </a:solidFill>
            </a:endParaRPr>
          </a:p>
        </p:txBody>
      </p:sp>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48"/>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358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SPER\Desktop\kıyaf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09801"/>
            <a:ext cx="8806684" cy="5299358"/>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rgbClr val="FF0000"/>
                </a:solidFill>
              </a:rPr>
              <a:t>16</a:t>
            </a:r>
            <a:endParaRPr lang="tr-TR" dirty="0">
              <a:solidFill>
                <a:srgbClr val="FF0000"/>
              </a:solidFill>
            </a:endParaRPr>
          </a:p>
        </p:txBody>
      </p:sp>
    </p:spTree>
    <p:extLst>
      <p:ext uri="{BB962C8B-B14F-4D97-AF65-F5344CB8AC3E}">
        <p14:creationId xmlns:p14="http://schemas.microsoft.com/office/powerpoint/2010/main" val="1463999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chemeClr val="bg1"/>
                </a:solidFill>
              </a:rPr>
              <a:t>17</a:t>
            </a:r>
            <a:endParaRPr lang="tr-TR" dirty="0">
              <a:solidFill>
                <a:schemeClr val="bg1"/>
              </a:solidFill>
            </a:endParaRPr>
          </a:p>
        </p:txBody>
      </p:sp>
      <p:pic>
        <p:nvPicPr>
          <p:cNvPr id="3074" name="Picture 2" descr="C:\Users\CASPER\Desktop\kıyaf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37" y="1512995"/>
            <a:ext cx="7672387" cy="492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8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SPER\Desktop\kıyafe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21194"/>
            <a:ext cx="8640960" cy="5381965"/>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8532440" y="6453336"/>
            <a:ext cx="432048" cy="369332"/>
          </a:xfrm>
          <a:prstGeom prst="rect">
            <a:avLst/>
          </a:prstGeom>
          <a:noFill/>
        </p:spPr>
        <p:txBody>
          <a:bodyPr wrap="square" rtlCol="0">
            <a:spAutoFit/>
          </a:bodyPr>
          <a:lstStyle/>
          <a:p>
            <a:r>
              <a:rPr lang="tr-TR" dirty="0" smtClean="0">
                <a:solidFill>
                  <a:srgbClr val="FF0000"/>
                </a:solidFill>
              </a:rPr>
              <a:t>18</a:t>
            </a:r>
            <a:endParaRPr lang="tr-TR" dirty="0">
              <a:solidFill>
                <a:srgbClr val="FF0000"/>
              </a:solidFill>
            </a:endParaRPr>
          </a:p>
        </p:txBody>
      </p:sp>
    </p:spTree>
    <p:extLst>
      <p:ext uri="{BB962C8B-B14F-4D97-AF65-F5344CB8AC3E}">
        <p14:creationId xmlns:p14="http://schemas.microsoft.com/office/powerpoint/2010/main" val="3996520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19</a:t>
            </a:r>
            <a:endParaRPr lang="tr-TR" dirty="0">
              <a:solidFill>
                <a:schemeClr val="bg1"/>
              </a:solidFill>
            </a:endParaRPr>
          </a:p>
        </p:txBody>
      </p:sp>
      <p:sp>
        <p:nvSpPr>
          <p:cNvPr id="2" name="Dikdörtgen 1"/>
          <p:cNvSpPr/>
          <p:nvPr/>
        </p:nvSpPr>
        <p:spPr>
          <a:xfrm>
            <a:off x="107504" y="1916832"/>
            <a:ext cx="9036496" cy="3539430"/>
          </a:xfrm>
          <a:prstGeom prst="rect">
            <a:avLst/>
          </a:prstGeom>
        </p:spPr>
        <p:txBody>
          <a:bodyPr wrap="square">
            <a:spAutoFit/>
          </a:bodyPr>
          <a:lstStyle/>
          <a:p>
            <a:pPr algn="ctr"/>
            <a:r>
              <a:rPr lang="tr-TR" sz="2800" b="1" dirty="0">
                <a:solidFill>
                  <a:schemeClr val="bg1"/>
                </a:solidFill>
                <a:latin typeface="Arial" panose="020B0604020202020204" pitchFamily="34" charset="0"/>
              </a:rPr>
              <a:t>SW 2.5 ŞEF DÖNÜŞ HAKEMİ </a:t>
            </a:r>
            <a:endParaRPr lang="tr-TR" sz="2800" b="1"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SW2.5.1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Şef dönüş </a:t>
            </a:r>
            <a:r>
              <a:rPr lang="tr-TR" sz="2800" dirty="0" smtClean="0">
                <a:solidFill>
                  <a:schemeClr val="bg1"/>
                </a:solidFill>
                <a:latin typeface="Arial" panose="020B0604020202020204" pitchFamily="34" charset="0"/>
              </a:rPr>
              <a:t>hakemi, </a:t>
            </a:r>
            <a:r>
              <a:rPr lang="tr-TR" sz="2800" dirty="0">
                <a:solidFill>
                  <a:schemeClr val="bg1"/>
                </a:solidFill>
                <a:latin typeface="Arial" panose="020B0604020202020204" pitchFamily="34" charset="0"/>
              </a:rPr>
              <a:t>yarışma boyunca dönüş hakemlerinin görevlerini yerine getirmelerini sağlar. </a:t>
            </a:r>
            <a:endParaRPr lang="tr-TR" sz="2800" dirty="0" smtClean="0">
              <a:solidFill>
                <a:schemeClr val="bg1"/>
              </a:solidFill>
              <a:latin typeface="Arial" panose="020B0604020202020204" pitchFamily="34" charset="0"/>
            </a:endParaRPr>
          </a:p>
          <a:p>
            <a:pPr algn="just"/>
            <a:endParaRPr lang="tr-TR" sz="2800"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SW2.5.2</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Şef dönüş </a:t>
            </a:r>
            <a:r>
              <a:rPr lang="tr-TR" sz="2800" dirty="0" smtClean="0">
                <a:solidFill>
                  <a:schemeClr val="bg1"/>
                </a:solidFill>
                <a:latin typeface="Arial" panose="020B0604020202020204" pitchFamily="34" charset="0"/>
              </a:rPr>
              <a:t>hakemi, </a:t>
            </a:r>
            <a:r>
              <a:rPr lang="tr-TR" sz="2800" dirty="0">
                <a:solidFill>
                  <a:schemeClr val="bg1"/>
                </a:solidFill>
                <a:latin typeface="Arial" panose="020B0604020202020204" pitchFamily="34" charset="0"/>
              </a:rPr>
              <a:t>herhangi bir kural ihlali halinde dönüş hakemlerinden aldığı ihlal raporlarını hemen başhakeme iletir. </a:t>
            </a:r>
          </a:p>
        </p:txBody>
      </p:sp>
    </p:spTree>
    <p:extLst>
      <p:ext uri="{BB962C8B-B14F-4D97-AF65-F5344CB8AC3E}">
        <p14:creationId xmlns:p14="http://schemas.microsoft.com/office/powerpoint/2010/main" val="2359482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340768"/>
            <a:ext cx="6334090" cy="5940088"/>
          </a:xfrm>
          <a:prstGeom prst="rect">
            <a:avLst/>
          </a:prstGeom>
        </p:spPr>
        <p:txBody>
          <a:bodyPr wrap="square">
            <a:spAutoFit/>
          </a:bodyPr>
          <a:lstStyle/>
          <a:p>
            <a:pPr algn="ctr"/>
            <a:r>
              <a:rPr lang="tr-TR" sz="2000" b="1" dirty="0">
                <a:solidFill>
                  <a:schemeClr val="bg1"/>
                </a:solidFill>
                <a:latin typeface="Arial" panose="020B0604020202020204" pitchFamily="34" charset="0"/>
              </a:rPr>
              <a:t>SW 2.6 DÖNÜŞ HAKEMLERİ </a:t>
            </a:r>
            <a:endParaRPr lang="tr-TR" sz="2000" dirty="0">
              <a:solidFill>
                <a:schemeClr val="bg1"/>
              </a:solidFill>
              <a:latin typeface="Arial" panose="020B0604020202020204" pitchFamily="34" charset="0"/>
            </a:endParaRPr>
          </a:p>
          <a:p>
            <a:pPr algn="just"/>
            <a:r>
              <a:rPr lang="tr-TR" sz="2000" b="1" u="sng" dirty="0" smtClean="0">
                <a:solidFill>
                  <a:schemeClr val="bg1"/>
                </a:solidFill>
                <a:latin typeface="Arial" panose="020B0604020202020204" pitchFamily="34" charset="0"/>
              </a:rPr>
              <a:t>SW2.6.1</a:t>
            </a:r>
            <a:r>
              <a:rPr lang="tr-TR" sz="2000" dirty="0" smtClean="0">
                <a:solidFill>
                  <a:schemeClr val="bg1"/>
                </a:solidFill>
                <a:latin typeface="Arial" panose="020B0604020202020204" pitchFamily="34" charset="0"/>
              </a:rPr>
              <a:t> </a:t>
            </a:r>
            <a:r>
              <a:rPr lang="tr-TR" sz="2000" dirty="0">
                <a:solidFill>
                  <a:schemeClr val="bg1"/>
                </a:solidFill>
                <a:latin typeface="Arial" panose="020B0604020202020204" pitchFamily="34" charset="0"/>
              </a:rPr>
              <a:t>Sporcuların çıkıştan sonra, her dönüşte ve bitirişte ilgili kurallara uymasını sağlamak için her kulvarın her iki ucunda bir dönüş hakemi görevlendirilir. </a:t>
            </a:r>
            <a:r>
              <a:rPr lang="tr-TR" sz="2000" dirty="0" smtClean="0">
                <a:solidFill>
                  <a:srgbClr val="FFFF00"/>
                </a:solidFill>
                <a:latin typeface="Arial" panose="020B0604020202020204" pitchFamily="34" charset="0"/>
              </a:rPr>
              <a:t>(</a:t>
            </a:r>
            <a:r>
              <a:rPr lang="tr-TR" dirty="0" smtClean="0">
                <a:solidFill>
                  <a:srgbClr val="FFFF00"/>
                </a:solidFill>
                <a:latin typeface="Arial" panose="020B0604020202020204" pitchFamily="34" charset="0"/>
              </a:rPr>
              <a:t>Çıkış tarafındakine vakit hakemi de denir)</a:t>
            </a:r>
          </a:p>
          <a:p>
            <a:pPr algn="just"/>
            <a:r>
              <a:rPr lang="tr-TR" sz="2000" b="1" u="sng" dirty="0" smtClean="0">
                <a:solidFill>
                  <a:schemeClr val="bg1"/>
                </a:solidFill>
                <a:latin typeface="Arial" panose="020B0604020202020204" pitchFamily="34" charset="0"/>
              </a:rPr>
              <a:t>SW2.6.2</a:t>
            </a:r>
            <a:r>
              <a:rPr lang="tr-TR" sz="2000" b="1" dirty="0" smtClean="0">
                <a:solidFill>
                  <a:schemeClr val="bg1"/>
                </a:solidFill>
                <a:latin typeface="Arial" panose="020B0604020202020204" pitchFamily="34" charset="0"/>
              </a:rPr>
              <a:t>  </a:t>
            </a:r>
            <a:r>
              <a:rPr lang="tr-TR" sz="2000" dirty="0">
                <a:solidFill>
                  <a:schemeClr val="bg1"/>
                </a:solidFill>
                <a:latin typeface="Arial" panose="020B0604020202020204" pitchFamily="34" charset="0"/>
              </a:rPr>
              <a:t>Çıkış tarafındaki dönüş </a:t>
            </a:r>
            <a:r>
              <a:rPr lang="tr-TR" sz="2000" dirty="0" smtClean="0">
                <a:solidFill>
                  <a:srgbClr val="FFFF00"/>
                </a:solidFill>
                <a:latin typeface="Arial" panose="020B0604020202020204" pitchFamily="34" charset="0"/>
              </a:rPr>
              <a:t>(vakit) </a:t>
            </a:r>
            <a:r>
              <a:rPr lang="tr-TR" sz="2000" dirty="0" smtClean="0">
                <a:solidFill>
                  <a:schemeClr val="bg1"/>
                </a:solidFill>
                <a:latin typeface="Arial" panose="020B0604020202020204" pitchFamily="34" charset="0"/>
              </a:rPr>
              <a:t>hakemlerinin </a:t>
            </a:r>
            <a:r>
              <a:rPr lang="tr-TR" sz="2000" dirty="0">
                <a:solidFill>
                  <a:schemeClr val="bg1"/>
                </a:solidFill>
                <a:latin typeface="Arial" panose="020B0604020202020204" pitchFamily="34" charset="0"/>
              </a:rPr>
              <a:t>sorumluluk sınırı çıkış sinyali ile </a:t>
            </a:r>
            <a:r>
              <a:rPr lang="tr-TR" sz="2000" dirty="0" smtClean="0">
                <a:solidFill>
                  <a:schemeClr val="bg1"/>
                </a:solidFill>
                <a:latin typeface="Arial" panose="020B0604020202020204" pitchFamily="34" charset="0"/>
              </a:rPr>
              <a:t>başlayıp, </a:t>
            </a:r>
            <a:r>
              <a:rPr lang="tr-TR" sz="2000" dirty="0">
                <a:solidFill>
                  <a:schemeClr val="bg1"/>
                </a:solidFill>
                <a:latin typeface="Arial" panose="020B0604020202020204" pitchFamily="34" charset="0"/>
              </a:rPr>
              <a:t>ilk kol çekişinin tamamlanmasıyla biter, yalnızca kurbağalama stilinde ikinci kol çekişine kadar devam eder</a:t>
            </a:r>
            <a:r>
              <a:rPr lang="tr-TR" sz="2000" dirty="0" smtClean="0">
                <a:solidFill>
                  <a:schemeClr val="bg1"/>
                </a:solidFill>
                <a:latin typeface="Arial" panose="020B0604020202020204" pitchFamily="34" charset="0"/>
              </a:rPr>
              <a:t>.</a:t>
            </a:r>
          </a:p>
          <a:p>
            <a:pPr algn="just"/>
            <a:r>
              <a:rPr lang="tr-TR" sz="2000" b="1" u="sng" dirty="0" smtClean="0">
                <a:solidFill>
                  <a:prstClr val="white"/>
                </a:solidFill>
                <a:latin typeface="Arial" panose="020B0604020202020204" pitchFamily="34" charset="0"/>
              </a:rPr>
              <a:t>SW2.6.3</a:t>
            </a:r>
            <a:r>
              <a:rPr lang="tr-TR" sz="2000" b="1" dirty="0" smtClean="0">
                <a:solidFill>
                  <a:prstClr val="white"/>
                </a:solidFill>
                <a:latin typeface="Arial" panose="020B0604020202020204" pitchFamily="34" charset="0"/>
              </a:rPr>
              <a:t> </a:t>
            </a:r>
            <a:r>
              <a:rPr lang="tr-TR" sz="2000" dirty="0">
                <a:solidFill>
                  <a:prstClr val="white"/>
                </a:solidFill>
                <a:latin typeface="Arial" panose="020B0604020202020204" pitchFamily="34" charset="0"/>
              </a:rPr>
              <a:t>Dönüş hakemlerinin yetki sınırı her dönüşte son kol çekişinin başlamasından dönüş sonrasındaki ilk kol çekişine kadardır, sadece kurbağalama stilde ikinci kol çekişine kadar devam eder</a:t>
            </a:r>
            <a:r>
              <a:rPr lang="tr-TR" sz="2000" dirty="0" smtClean="0">
                <a:solidFill>
                  <a:prstClr val="white"/>
                </a:solidFill>
                <a:latin typeface="Arial" panose="020B0604020202020204" pitchFamily="34" charset="0"/>
              </a:rPr>
              <a:t>.</a:t>
            </a:r>
          </a:p>
          <a:p>
            <a:pPr algn="just"/>
            <a:r>
              <a:rPr lang="tr-TR" sz="2000" b="1" u="sng" dirty="0">
                <a:solidFill>
                  <a:schemeClr val="bg1"/>
                </a:solidFill>
                <a:latin typeface="Arial" panose="020B0604020202020204" pitchFamily="34" charset="0"/>
              </a:rPr>
              <a:t>SW2.6.4</a:t>
            </a:r>
            <a:r>
              <a:rPr lang="tr-TR" sz="2000" b="1" dirty="0">
                <a:solidFill>
                  <a:schemeClr val="bg1"/>
                </a:solidFill>
                <a:latin typeface="Arial" panose="020B0604020202020204" pitchFamily="34" charset="0"/>
              </a:rPr>
              <a:t> </a:t>
            </a:r>
            <a:r>
              <a:rPr lang="tr-TR" sz="2000" dirty="0">
                <a:solidFill>
                  <a:schemeClr val="bg1"/>
                </a:solidFill>
                <a:latin typeface="Arial" panose="020B0604020202020204" pitchFamily="34" charset="0"/>
              </a:rPr>
              <a:t>Bitiriş</a:t>
            </a:r>
            <a:r>
              <a:rPr lang="tr-TR" sz="2000" b="1" dirty="0" smtClean="0">
                <a:solidFill>
                  <a:schemeClr val="bg1"/>
                </a:solidFill>
                <a:latin typeface="Arial" panose="020B0604020202020204" pitchFamily="34" charset="0"/>
              </a:rPr>
              <a:t> </a:t>
            </a:r>
            <a:r>
              <a:rPr lang="tr-TR" sz="2000" dirty="0" smtClean="0">
                <a:solidFill>
                  <a:srgbClr val="FFFF00"/>
                </a:solidFill>
                <a:latin typeface="Arial" panose="020B0604020202020204" pitchFamily="34" charset="0"/>
              </a:rPr>
              <a:t>(</a:t>
            </a:r>
            <a:r>
              <a:rPr lang="tr-TR" sz="2000" dirty="0">
                <a:solidFill>
                  <a:srgbClr val="FFFF00"/>
                </a:solidFill>
                <a:latin typeface="Arial" panose="020B0604020202020204" pitchFamily="34" charset="0"/>
              </a:rPr>
              <a:t>ç</a:t>
            </a:r>
            <a:r>
              <a:rPr lang="tr-TR" sz="2000" dirty="0" smtClean="0">
                <a:solidFill>
                  <a:srgbClr val="FFFF00"/>
                </a:solidFill>
                <a:latin typeface="Arial" panose="020B0604020202020204" pitchFamily="34" charset="0"/>
              </a:rPr>
              <a:t>ıkış) </a:t>
            </a:r>
            <a:r>
              <a:rPr lang="tr-TR" sz="2000" dirty="0">
                <a:solidFill>
                  <a:schemeClr val="bg1"/>
                </a:solidFill>
                <a:latin typeface="Arial" panose="020B0604020202020204" pitchFamily="34" charset="0"/>
              </a:rPr>
              <a:t>tarafındaki dönüş hakeminin yetki </a:t>
            </a:r>
            <a:r>
              <a:rPr lang="tr-TR" sz="2000" dirty="0" smtClean="0">
                <a:solidFill>
                  <a:schemeClr val="bg1"/>
                </a:solidFill>
                <a:latin typeface="Arial" panose="020B0604020202020204" pitchFamily="34" charset="0"/>
              </a:rPr>
              <a:t>sınırı, </a:t>
            </a:r>
            <a:r>
              <a:rPr lang="tr-TR" sz="2000" dirty="0">
                <a:solidFill>
                  <a:schemeClr val="bg1"/>
                </a:solidFill>
                <a:latin typeface="Arial" panose="020B0604020202020204" pitchFamily="34" charset="0"/>
              </a:rPr>
              <a:t>sporcu duvara değmeden önce gerçekleştirilen son kol çekişi ile başlar. </a:t>
            </a:r>
            <a:r>
              <a:rPr lang="tr-TR" sz="2000" dirty="0" smtClean="0">
                <a:solidFill>
                  <a:schemeClr val="bg1"/>
                </a:solidFill>
                <a:latin typeface="Arial" panose="020B0604020202020204" pitchFamily="34" charset="0"/>
                <a:hlinkClick r:id="rId2" action="ppaction://hlinkfile"/>
              </a:rPr>
              <a:t>dönüş </a:t>
            </a:r>
            <a:r>
              <a:rPr lang="tr-TR" sz="2000" dirty="0" err="1" smtClean="0">
                <a:solidFill>
                  <a:schemeClr val="bg1"/>
                </a:solidFill>
                <a:latin typeface="Arial" panose="020B0604020202020204" pitchFamily="34" charset="0"/>
                <a:hlinkClick r:id="rId2" action="ppaction://hlinkfile"/>
              </a:rPr>
              <a:t>hk</a:t>
            </a:r>
            <a:endParaRPr lang="tr-TR" sz="2000" dirty="0">
              <a:solidFill>
                <a:schemeClr val="bg1"/>
              </a:solidFill>
              <a:latin typeface="Arial" panose="020B0604020202020204" pitchFamily="34" charset="0"/>
            </a:endParaRPr>
          </a:p>
          <a:p>
            <a:pPr algn="just"/>
            <a:endParaRPr lang="tr-TR" sz="2000" dirty="0" smtClean="0">
              <a:solidFill>
                <a:prstClr val="white"/>
              </a:solidFill>
              <a:latin typeface="Arial" panose="020B0604020202020204" pitchFamily="34" charset="0"/>
            </a:endParaRPr>
          </a:p>
          <a:p>
            <a:pPr algn="just"/>
            <a:endParaRPr lang="tr-TR" sz="20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090" y="1686779"/>
            <a:ext cx="2630397" cy="506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p:cNvSpPr txBox="1"/>
          <p:nvPr/>
        </p:nvSpPr>
        <p:spPr>
          <a:xfrm>
            <a:off x="8590651" y="6203823"/>
            <a:ext cx="432048" cy="369332"/>
          </a:xfrm>
          <a:prstGeom prst="rect">
            <a:avLst/>
          </a:prstGeom>
          <a:noFill/>
        </p:spPr>
        <p:txBody>
          <a:bodyPr wrap="square" rtlCol="0">
            <a:spAutoFit/>
          </a:bodyPr>
          <a:lstStyle/>
          <a:p>
            <a:r>
              <a:rPr lang="tr-TR" dirty="0" smtClean="0">
                <a:solidFill>
                  <a:srgbClr val="FF0000"/>
                </a:solidFill>
              </a:rPr>
              <a:t>20</a:t>
            </a:r>
            <a:endParaRPr lang="tr-TR" dirty="0">
              <a:solidFill>
                <a:srgbClr val="FF0000"/>
              </a:solidFill>
            </a:endParaRPr>
          </a:p>
        </p:txBody>
      </p:sp>
    </p:spTree>
    <p:extLst>
      <p:ext uri="{BB962C8B-B14F-4D97-AF65-F5344CB8AC3E}">
        <p14:creationId xmlns:p14="http://schemas.microsoft.com/office/powerpoint/2010/main" val="2551839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32927"/>
            <a:ext cx="9036496" cy="3231654"/>
          </a:xfrm>
          <a:prstGeom prst="rect">
            <a:avLst/>
          </a:prstGeom>
        </p:spPr>
        <p:txBody>
          <a:bodyPr wrap="square">
            <a:spAutoFit/>
          </a:bodyPr>
          <a:lstStyle/>
          <a:p>
            <a:pPr algn="just"/>
            <a:r>
              <a:rPr lang="tr-TR" sz="2100" b="1" u="sng" dirty="0" smtClean="0">
                <a:solidFill>
                  <a:schemeClr val="bg1"/>
                </a:solidFill>
                <a:latin typeface="Arial" panose="020B0604020202020204" pitchFamily="34" charset="0"/>
              </a:rPr>
              <a:t>SW2.6.5</a:t>
            </a:r>
            <a:r>
              <a:rPr lang="tr-TR" sz="2100" b="1" dirty="0" smtClean="0">
                <a:solidFill>
                  <a:schemeClr val="bg1"/>
                </a:solidFill>
                <a:latin typeface="Arial" panose="020B0604020202020204" pitchFamily="34" charset="0"/>
              </a:rPr>
              <a:t> </a:t>
            </a:r>
            <a:r>
              <a:rPr lang="tr-TR" sz="2100" dirty="0">
                <a:solidFill>
                  <a:schemeClr val="bg1"/>
                </a:solidFill>
                <a:latin typeface="Arial" panose="020B0604020202020204" pitchFamily="34" charset="0"/>
              </a:rPr>
              <a:t>Sırtüstü çıkış </a:t>
            </a:r>
            <a:r>
              <a:rPr lang="tr-TR" sz="2100" dirty="0" smtClean="0">
                <a:solidFill>
                  <a:schemeClr val="bg1"/>
                </a:solidFill>
                <a:latin typeface="Arial" panose="020B0604020202020204" pitchFamily="34" charset="0"/>
              </a:rPr>
              <a:t>aparatının kullanılacağı </a:t>
            </a:r>
            <a:r>
              <a:rPr lang="tr-TR" sz="2100" dirty="0">
                <a:solidFill>
                  <a:schemeClr val="bg1"/>
                </a:solidFill>
                <a:latin typeface="Arial" panose="020B0604020202020204" pitchFamily="34" charset="0"/>
              </a:rPr>
              <a:t>durumlarda </a:t>
            </a:r>
            <a:r>
              <a:rPr lang="tr-TR" sz="2100" dirty="0" smtClean="0">
                <a:solidFill>
                  <a:schemeClr val="bg1"/>
                </a:solidFill>
                <a:latin typeface="Arial" panose="020B0604020202020204" pitchFamily="34" charset="0"/>
              </a:rPr>
              <a:t>çıkış </a:t>
            </a:r>
            <a:r>
              <a:rPr lang="tr-TR" sz="2100" dirty="0">
                <a:solidFill>
                  <a:schemeClr val="bg1"/>
                </a:solidFill>
                <a:latin typeface="Arial" panose="020B0604020202020204" pitchFamily="34" charset="0"/>
              </a:rPr>
              <a:t>tarafındaki dönüş hakemi </a:t>
            </a:r>
            <a:r>
              <a:rPr lang="tr-TR" sz="2100" dirty="0" smtClean="0">
                <a:solidFill>
                  <a:srgbClr val="FFFF00"/>
                </a:solidFill>
                <a:latin typeface="Arial" panose="020B0604020202020204" pitchFamily="34" charset="0"/>
              </a:rPr>
              <a:t>(vakit) </a:t>
            </a:r>
            <a:r>
              <a:rPr lang="tr-TR" sz="2100" dirty="0" smtClean="0">
                <a:solidFill>
                  <a:schemeClr val="bg1"/>
                </a:solidFill>
                <a:latin typeface="Arial" panose="020B0604020202020204" pitchFamily="34" charset="0"/>
              </a:rPr>
              <a:t>aparatı </a:t>
            </a:r>
            <a:r>
              <a:rPr lang="tr-TR" sz="2100" dirty="0">
                <a:solidFill>
                  <a:schemeClr val="bg1"/>
                </a:solidFill>
                <a:latin typeface="Arial" panose="020B0604020202020204" pitchFamily="34" charset="0"/>
              </a:rPr>
              <a:t>takıp çıkaracaktır</a:t>
            </a:r>
            <a:r>
              <a:rPr lang="tr-TR" sz="2100" dirty="0" smtClean="0">
                <a:solidFill>
                  <a:schemeClr val="bg1"/>
                </a:solidFill>
                <a:latin typeface="Arial" panose="020B0604020202020204" pitchFamily="34" charset="0"/>
              </a:rPr>
              <a:t>.</a:t>
            </a:r>
          </a:p>
          <a:p>
            <a:pPr algn="just"/>
            <a:endParaRPr lang="tr-TR" sz="2100" dirty="0">
              <a:solidFill>
                <a:schemeClr val="bg1"/>
              </a:solidFill>
              <a:latin typeface="Arial" panose="020B0604020202020204" pitchFamily="34" charset="0"/>
            </a:endParaRPr>
          </a:p>
          <a:p>
            <a:pPr algn="just"/>
            <a:r>
              <a:rPr lang="tr-TR" sz="2000" b="1" u="sng" dirty="0">
                <a:solidFill>
                  <a:schemeClr val="bg1"/>
                </a:solidFill>
                <a:latin typeface="Arial" panose="020B0604020202020204" pitchFamily="34" charset="0"/>
              </a:rPr>
              <a:t>SW2.6.6</a:t>
            </a:r>
            <a:r>
              <a:rPr lang="tr-TR" sz="2000" dirty="0">
                <a:solidFill>
                  <a:schemeClr val="bg1"/>
                </a:solidFill>
                <a:latin typeface="Arial" panose="020B0604020202020204" pitchFamily="34" charset="0"/>
              </a:rPr>
              <a:t> 800 ve 1500 ferdi yarışlarında havuzun </a:t>
            </a:r>
            <a:r>
              <a:rPr lang="tr-TR" sz="2000" dirty="0" smtClean="0">
                <a:solidFill>
                  <a:schemeClr val="bg1"/>
                </a:solidFill>
                <a:latin typeface="Arial" panose="020B0604020202020204" pitchFamily="34" charset="0"/>
              </a:rPr>
              <a:t>start </a:t>
            </a:r>
            <a:r>
              <a:rPr lang="tr-TR" sz="2000" dirty="0">
                <a:solidFill>
                  <a:schemeClr val="bg1"/>
                </a:solidFill>
                <a:latin typeface="Arial" panose="020B0604020202020204" pitchFamily="34" charset="0"/>
              </a:rPr>
              <a:t>ve dönüş kenarındaki her bir hakem kendi kulvarındaki yüzücü tarafından tamamlanan turları kaydeder. Tur tabelalarını göstermek suretiyle kalan turları yüzücüye devamlı bildirir. Dönüş tarafında tur levhalarında (kartlarında) tek sayıları göstermek suretiyle, kalan turları yüzücülere bildirir.  Bunun için su altı göstergelerini içeren elektronik ekipman da kullanabilir. </a:t>
            </a:r>
            <a:r>
              <a:rPr lang="tr-TR" sz="2000" dirty="0" smtClean="0">
                <a:solidFill>
                  <a:schemeClr val="bg1"/>
                </a:solidFill>
                <a:latin typeface="Arial" panose="020B0604020202020204" pitchFamily="34" charset="0"/>
              </a:rPr>
              <a:t>		</a:t>
            </a:r>
            <a:r>
              <a:rPr lang="tr-TR" sz="2000" dirty="0" err="1" smtClean="0">
                <a:solidFill>
                  <a:schemeClr val="bg1"/>
                </a:solidFill>
                <a:latin typeface="Arial" panose="020B0604020202020204" pitchFamily="34" charset="0"/>
                <a:hlinkClick r:id="rId2" action="ppaction://hlinkfile"/>
              </a:rPr>
              <a:t>dönüş_tur</a:t>
            </a:r>
            <a:r>
              <a:rPr lang="tr-TR" sz="2000" dirty="0" smtClean="0">
                <a:solidFill>
                  <a:schemeClr val="bg1"/>
                </a:solidFill>
                <a:latin typeface="Arial" panose="020B0604020202020204" pitchFamily="34" charset="0"/>
                <a:hlinkClick r:id="rId2" action="ppaction://hlinkfile"/>
              </a:rPr>
              <a:t> levhası.jpg</a:t>
            </a:r>
            <a:endParaRPr lang="tr-TR" sz="2000" dirty="0">
              <a:solidFill>
                <a:schemeClr val="bg1"/>
              </a:solidFill>
              <a:latin typeface="Arial" panose="020B0604020202020204" pitchFamily="34" charset="0"/>
            </a:endParaRPr>
          </a:p>
          <a:p>
            <a:pPr algn="just"/>
            <a:endParaRPr lang="tr-TR" sz="2100" dirty="0">
              <a:solidFill>
                <a:schemeClr val="bg1"/>
              </a:solidFill>
              <a:latin typeface="Arial" panose="020B0604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7" y="4432111"/>
            <a:ext cx="4317505" cy="242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469" y="4432807"/>
            <a:ext cx="4310027" cy="24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rgbClr val="FF0000"/>
                </a:solidFill>
              </a:rPr>
              <a:t>21</a:t>
            </a:r>
            <a:endParaRPr lang="tr-TR" dirty="0">
              <a:solidFill>
                <a:srgbClr val="FF0000"/>
              </a:solidFill>
            </a:endParaRPr>
          </a:p>
        </p:txBody>
      </p:sp>
    </p:spTree>
    <p:extLst>
      <p:ext uri="{BB962C8B-B14F-4D97-AF65-F5344CB8AC3E}">
        <p14:creationId xmlns:p14="http://schemas.microsoft.com/office/powerpoint/2010/main" val="303407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CASPER\Desktop\dönüş k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18" y="1353982"/>
            <a:ext cx="8785270" cy="5396678"/>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rgbClr val="FF0000"/>
                </a:solidFill>
              </a:rPr>
              <a:t>22</a:t>
            </a:r>
            <a:endParaRPr lang="tr-TR" dirty="0">
              <a:solidFill>
                <a:srgbClr val="FF0000"/>
              </a:solidFill>
            </a:endParaRPr>
          </a:p>
        </p:txBody>
      </p:sp>
    </p:spTree>
    <p:extLst>
      <p:ext uri="{BB962C8B-B14F-4D97-AF65-F5344CB8AC3E}">
        <p14:creationId xmlns:p14="http://schemas.microsoft.com/office/powerpoint/2010/main" val="467016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23</a:t>
            </a:r>
            <a:endParaRPr lang="tr-TR" dirty="0">
              <a:solidFill>
                <a:schemeClr val="bg1"/>
              </a:solidFill>
            </a:endParaRPr>
          </a:p>
        </p:txBody>
      </p:sp>
      <p:sp>
        <p:nvSpPr>
          <p:cNvPr id="2" name="Dikdörtgen 1"/>
          <p:cNvSpPr/>
          <p:nvPr/>
        </p:nvSpPr>
        <p:spPr>
          <a:xfrm>
            <a:off x="134133" y="1556792"/>
            <a:ext cx="8830355" cy="4536504"/>
          </a:xfrm>
          <a:prstGeom prst="rect">
            <a:avLst/>
          </a:prstGeom>
          <a:noFill/>
          <a:ln>
            <a:solidFill>
              <a:schemeClr val="accent1"/>
            </a:solidFill>
          </a:ln>
          <a:effectLst>
            <a:outerShdw blurRad="50800" dist="50800" sx="1000" sy="1000" algn="ctr" rotWithShape="0">
              <a:srgbClr val="FF0000"/>
            </a:outerShdw>
          </a:effectLst>
        </p:spPr>
        <p:txBody>
          <a:bodyPr wrap="square">
            <a:spAutoFit/>
          </a:bodyPr>
          <a:lstStyle/>
          <a:p>
            <a:pPr algn="just"/>
            <a:r>
              <a:rPr lang="tr-TR" sz="2000" b="1" u="sng" dirty="0" smtClean="0">
                <a:solidFill>
                  <a:schemeClr val="bg1"/>
                </a:solidFill>
                <a:latin typeface="Arial" panose="020B0604020202020204" pitchFamily="34" charset="0"/>
              </a:rPr>
              <a:t>SW </a:t>
            </a:r>
            <a:r>
              <a:rPr lang="tr-TR" sz="2000" b="1" u="sng" dirty="0">
                <a:solidFill>
                  <a:schemeClr val="bg1"/>
                </a:solidFill>
                <a:latin typeface="Arial" panose="020B0604020202020204" pitchFamily="34" charset="0"/>
              </a:rPr>
              <a:t>2.6.7</a:t>
            </a:r>
            <a:r>
              <a:rPr lang="tr-TR" sz="2000" b="1" dirty="0">
                <a:solidFill>
                  <a:schemeClr val="bg1"/>
                </a:solidFill>
                <a:latin typeface="Arial" panose="020B0604020202020204" pitchFamily="34" charset="0"/>
              </a:rPr>
              <a:t> </a:t>
            </a:r>
            <a:r>
              <a:rPr lang="tr-TR" sz="2000" dirty="0" smtClean="0">
                <a:solidFill>
                  <a:schemeClr val="bg1"/>
                </a:solidFill>
                <a:latin typeface="Arial" panose="020B0604020202020204" pitchFamily="34" charset="0"/>
              </a:rPr>
              <a:t>Başlangıç </a:t>
            </a:r>
            <a:r>
              <a:rPr lang="tr-TR" sz="2000" dirty="0">
                <a:solidFill>
                  <a:schemeClr val="bg1"/>
                </a:solidFill>
                <a:latin typeface="Arial" panose="020B0604020202020204" pitchFamily="34" charset="0"/>
              </a:rPr>
              <a:t>kenarındaki dönüş </a:t>
            </a:r>
            <a:r>
              <a:rPr lang="tr-TR" sz="2000" dirty="0" smtClean="0">
                <a:solidFill>
                  <a:srgbClr val="FFFF00"/>
                </a:solidFill>
                <a:latin typeface="Arial" panose="020B0604020202020204" pitchFamily="34" charset="0"/>
              </a:rPr>
              <a:t>(vakit) </a:t>
            </a:r>
            <a:r>
              <a:rPr lang="tr-TR" sz="2000" dirty="0" smtClean="0">
                <a:solidFill>
                  <a:schemeClr val="bg1"/>
                </a:solidFill>
                <a:latin typeface="Arial" panose="020B0604020202020204" pitchFamily="34" charset="0"/>
              </a:rPr>
              <a:t>hakemleri </a:t>
            </a:r>
            <a:r>
              <a:rPr lang="tr-TR" sz="2000" dirty="0">
                <a:solidFill>
                  <a:schemeClr val="bg1"/>
                </a:solidFill>
                <a:latin typeface="Arial" panose="020B0604020202020204" pitchFamily="34" charset="0"/>
              </a:rPr>
              <a:t>800 ve 1500 metre ferdi yarışlarında kendi kulvarındaki yüzücünün yarışı bitirmesine iki (2) havuz boyu artı beş (5) metre kaldığında yüzücüye uyarı sinyali verir. Bu sinyal düdük ya da zille verilebilir. Uyarı sinyali dönüş yapıldıktan sonra beş (5) metre daha devam edecek Şekilde tekrarlanabilir</a:t>
            </a:r>
            <a:r>
              <a:rPr lang="tr-TR" sz="2000" dirty="0" smtClean="0">
                <a:solidFill>
                  <a:schemeClr val="bg1"/>
                </a:solidFill>
                <a:latin typeface="Arial" panose="020B0604020202020204" pitchFamily="34" charset="0"/>
              </a:rPr>
              <a:t>.</a:t>
            </a:r>
          </a:p>
          <a:p>
            <a:pPr algn="just"/>
            <a:r>
              <a:rPr lang="tr-TR" sz="2000" dirty="0" smtClean="0">
                <a:solidFill>
                  <a:schemeClr val="bg1"/>
                </a:solidFill>
                <a:latin typeface="Arial" panose="020B0604020202020204" pitchFamily="34" charset="0"/>
              </a:rPr>
              <a:t>								</a:t>
            </a:r>
            <a:r>
              <a:rPr lang="tr-TR" sz="2000" dirty="0" smtClean="0">
                <a:solidFill>
                  <a:srgbClr val="FF3300"/>
                </a:solidFill>
                <a:latin typeface="Arial" panose="020B0604020202020204" pitchFamily="34" charset="0"/>
                <a:hlinkClick r:id="rId2" action="ppaction://hlinkfile"/>
              </a:rPr>
              <a:t>tur_zili.jpg</a:t>
            </a:r>
            <a:r>
              <a:rPr lang="tr-TR" sz="2000" dirty="0" smtClean="0">
                <a:solidFill>
                  <a:srgbClr val="C00000"/>
                </a:solidFill>
                <a:latin typeface="Arial" panose="020B0604020202020204" pitchFamily="34" charset="0"/>
              </a:rPr>
              <a:t> </a:t>
            </a:r>
            <a:endParaRPr lang="tr-TR" sz="2000" dirty="0">
              <a:solidFill>
                <a:srgbClr val="C00000"/>
              </a:solidFill>
              <a:latin typeface="Arial" panose="020B0604020202020204" pitchFamily="34" charset="0"/>
            </a:endParaRPr>
          </a:p>
          <a:p>
            <a:pPr algn="just"/>
            <a:r>
              <a:rPr lang="tr-TR" sz="2000" b="1" u="sng" dirty="0" smtClean="0">
                <a:solidFill>
                  <a:schemeClr val="bg1"/>
                </a:solidFill>
                <a:latin typeface="Arial" panose="020B0604020202020204" pitchFamily="34" charset="0"/>
              </a:rPr>
              <a:t>SW </a:t>
            </a:r>
            <a:r>
              <a:rPr lang="tr-TR" sz="2000" b="1" u="sng" dirty="0">
                <a:solidFill>
                  <a:schemeClr val="bg1"/>
                </a:solidFill>
                <a:latin typeface="Arial" panose="020B0604020202020204" pitchFamily="34" charset="0"/>
              </a:rPr>
              <a:t>2.6.8</a:t>
            </a:r>
            <a:r>
              <a:rPr lang="tr-TR" sz="2000" b="1" dirty="0">
                <a:solidFill>
                  <a:schemeClr val="bg1"/>
                </a:solidFill>
                <a:latin typeface="Arial" panose="020B0604020202020204" pitchFamily="34" charset="0"/>
              </a:rPr>
              <a:t> </a:t>
            </a:r>
            <a:r>
              <a:rPr lang="tr-TR" sz="2000" dirty="0">
                <a:solidFill>
                  <a:schemeClr val="bg1"/>
                </a:solidFill>
                <a:latin typeface="Arial" panose="020B0604020202020204" pitchFamily="34" charset="0"/>
              </a:rPr>
              <a:t>Bayrak yarışlarında başlangıç kenarındaki dönüş (TR vakit) hakemleri yarışa başlayacak yüzücünün, yarışı bitirecek yüzücü duvara dokunduktan sonra çıkış yapıp yapmadığını kontrol eder. Otomatik kronometre kullanılıyorsa SW 13.1 maddesine göre karar verir.</a:t>
            </a:r>
          </a:p>
          <a:p>
            <a:pPr algn="just"/>
            <a:endParaRPr lang="tr-TR" sz="2000" dirty="0">
              <a:solidFill>
                <a:schemeClr val="bg1"/>
              </a:solidFill>
              <a:latin typeface="Arial" panose="020B0604020202020204" pitchFamily="34" charset="0"/>
            </a:endParaRPr>
          </a:p>
          <a:p>
            <a:pPr algn="just"/>
            <a:r>
              <a:rPr lang="tr-TR" sz="2000" b="1" u="sng" dirty="0" smtClean="0">
                <a:solidFill>
                  <a:schemeClr val="bg1"/>
                </a:solidFill>
                <a:latin typeface="Arial" panose="020B0604020202020204" pitchFamily="34" charset="0"/>
              </a:rPr>
              <a:t>SW2.6.9</a:t>
            </a:r>
            <a:r>
              <a:rPr lang="tr-TR" sz="2000" b="1" dirty="0" smtClean="0">
                <a:solidFill>
                  <a:schemeClr val="bg1"/>
                </a:solidFill>
                <a:latin typeface="Arial" panose="020B0604020202020204" pitchFamily="34" charset="0"/>
              </a:rPr>
              <a:t> </a:t>
            </a:r>
            <a:r>
              <a:rPr lang="tr-TR" sz="2000" dirty="0" smtClean="0">
                <a:solidFill>
                  <a:schemeClr val="bg1"/>
                </a:solidFill>
                <a:latin typeface="Arial" panose="020B0604020202020204" pitchFamily="34" charset="0"/>
              </a:rPr>
              <a:t>Dönüş </a:t>
            </a:r>
            <a:r>
              <a:rPr lang="tr-TR" sz="2000" dirty="0">
                <a:solidFill>
                  <a:schemeClr val="bg1"/>
                </a:solidFill>
                <a:latin typeface="Arial" panose="020B0604020202020204" pitchFamily="34" charset="0"/>
              </a:rPr>
              <a:t>hakemleri herhangi bir kural hatasını yarışma serisini, kulvar numarasını, ve ihlali belirten  diskalifiye formuna işleyerek baş hakeme bildirirler.</a:t>
            </a:r>
            <a:endParaRPr lang="tr-TR" sz="2000" dirty="0">
              <a:solidFill>
                <a:schemeClr val="bg1"/>
              </a:solidFill>
            </a:endParaRPr>
          </a:p>
        </p:txBody>
      </p:sp>
    </p:spTree>
    <p:extLst>
      <p:ext uri="{BB962C8B-B14F-4D97-AF65-F5344CB8AC3E}">
        <p14:creationId xmlns:p14="http://schemas.microsoft.com/office/powerpoint/2010/main" val="3796868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24</a:t>
            </a:r>
            <a:endParaRPr lang="tr-TR" dirty="0">
              <a:solidFill>
                <a:schemeClr val="bg1"/>
              </a:solidFill>
            </a:endParaRPr>
          </a:p>
        </p:txBody>
      </p:sp>
      <p:pic>
        <p:nvPicPr>
          <p:cNvPr id="5" name="Picture 2"/>
          <p:cNvPicPr>
            <a:picLocks noChangeAspect="1" noChangeArrowheads="1"/>
          </p:cNvPicPr>
          <p:nvPr/>
        </p:nvPicPr>
        <p:blipFill>
          <a:blip r:embed="rId3" cstate="print"/>
          <a:srcRect/>
          <a:stretch>
            <a:fillRect/>
          </a:stretch>
        </p:blipFill>
        <p:spPr bwMode="auto">
          <a:xfrm>
            <a:off x="567355" y="1364772"/>
            <a:ext cx="8037093" cy="5498037"/>
          </a:xfrm>
          <a:prstGeom prst="rect">
            <a:avLst/>
          </a:prstGeom>
          <a:noFill/>
          <a:ln w="9525">
            <a:noFill/>
            <a:miter lim="800000"/>
            <a:headEnd/>
            <a:tailEnd/>
          </a:ln>
        </p:spPr>
      </p:pic>
    </p:spTree>
    <p:extLst>
      <p:ext uri="{BB962C8B-B14F-4D97-AF65-F5344CB8AC3E}">
        <p14:creationId xmlns:p14="http://schemas.microsoft.com/office/powerpoint/2010/main" val="1821871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4428" y="3168461"/>
            <a:ext cx="5328592" cy="36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srcRect/>
          <a:stretch>
            <a:fillRect/>
          </a:stretch>
        </p:blipFill>
        <p:spPr bwMode="auto">
          <a:xfrm>
            <a:off x="26858" y="1426169"/>
            <a:ext cx="4113094" cy="3547181"/>
          </a:xfrm>
          <a:prstGeom prst="rect">
            <a:avLst/>
          </a:prstGeom>
          <a:noFill/>
          <a:ln w="9525">
            <a:noFill/>
            <a:miter lim="800000"/>
            <a:headEnd/>
            <a:tailEnd/>
          </a:ln>
          <a:effectLst/>
        </p:spPr>
      </p:pic>
      <p:sp>
        <p:nvSpPr>
          <p:cNvPr id="9" name="Metin kutusu 8"/>
          <p:cNvSpPr txBox="1"/>
          <p:nvPr/>
        </p:nvSpPr>
        <p:spPr>
          <a:xfrm>
            <a:off x="8388424" y="6381328"/>
            <a:ext cx="432048" cy="369332"/>
          </a:xfrm>
          <a:prstGeom prst="rect">
            <a:avLst/>
          </a:prstGeom>
          <a:noFill/>
        </p:spPr>
        <p:txBody>
          <a:bodyPr wrap="square" rtlCol="0">
            <a:spAutoFit/>
          </a:bodyPr>
          <a:lstStyle/>
          <a:p>
            <a:r>
              <a:rPr lang="tr-TR" dirty="0" smtClean="0">
                <a:solidFill>
                  <a:srgbClr val="FF0000"/>
                </a:solidFill>
              </a:rPr>
              <a:t>25</a:t>
            </a:r>
            <a:endParaRPr lang="tr-TR" dirty="0">
              <a:solidFill>
                <a:srgbClr val="FF0000"/>
              </a:solidFill>
            </a:endParaRPr>
          </a:p>
        </p:txBody>
      </p:sp>
    </p:spTree>
    <p:extLst>
      <p:ext uri="{BB962C8B-B14F-4D97-AF65-F5344CB8AC3E}">
        <p14:creationId xmlns:p14="http://schemas.microsoft.com/office/powerpoint/2010/main" val="2403431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6196" tIns="36501" rIns="91440" bIns="0" numCol="1" anchor="ctr" anchorCtr="0" compatLnSpc="1">
            <a:prstTxWarp prst="textNoShape">
              <a:avLst/>
            </a:prstTxWarp>
            <a:spAutoFit/>
          </a:bodyPr>
          <a:lstStyle/>
          <a:p>
            <a:endParaRPr lang="tr-TR" dirty="0">
              <a:solidFill>
                <a:prstClr val="black"/>
              </a:solidFill>
            </a:endParaRPr>
          </a:p>
        </p:txBody>
      </p:sp>
      <p:pic>
        <p:nvPicPr>
          <p:cNvPr id="3075" name="im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563" y="0"/>
            <a:ext cx="1025525" cy="1614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0" y="57091"/>
            <a:ext cx="184731"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CA" altLang="tr-TR" sz="2800" b="1" dirty="0" smtClean="0">
              <a:solidFill>
                <a:prstClr val="black"/>
              </a:solidFill>
              <a:latin typeface="Arial" pitchFamily="34" charset="0"/>
              <a:ea typeface="Arial" pitchFamily="34" charset="0"/>
              <a:cs typeface="Arial" pitchFamily="34" charset="0"/>
            </a:endParaRPr>
          </a:p>
          <a:p>
            <a:pPr eaLnBrk="0" fontAlgn="base" hangingPunct="0">
              <a:spcBef>
                <a:spcPct val="0"/>
              </a:spcBef>
              <a:spcAft>
                <a:spcPct val="0"/>
              </a:spcAft>
            </a:pPr>
            <a:endParaRPr lang="en-CA" altLang="tr-TR" dirty="0" smtClean="0">
              <a:solidFill>
                <a:prstClr val="black"/>
              </a:solidFill>
              <a:latin typeface="Arial" pitchFamily="34" charset="0"/>
              <a:cs typeface="Arial" pitchFamily="34" charset="0"/>
            </a:endParaRPr>
          </a:p>
        </p:txBody>
      </p:sp>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6196" tIns="36501" rIns="91440" bIns="0" numCol="1" anchor="ctr" anchorCtr="0" compatLnSpc="1">
            <a:prstTxWarp prst="textNoShape">
              <a:avLst/>
            </a:prstTxWarp>
            <a:spAutoFit/>
          </a:bodyPr>
          <a:lstStyle/>
          <a:p>
            <a:endParaRPr lang="tr-TR" dirty="0">
              <a:solidFill>
                <a:prstClr val="black"/>
              </a:solidFill>
            </a:endParaRPr>
          </a:p>
        </p:txBody>
      </p:sp>
      <p:pic>
        <p:nvPicPr>
          <p:cNvPr id="3078" name="im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563" y="0"/>
            <a:ext cx="1025525" cy="16144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455657" y="57090"/>
            <a:ext cx="759633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CA" altLang="tr-TR" sz="2800" b="1" dirty="0" smtClean="0">
                <a:solidFill>
                  <a:srgbClr val="B4DCFA">
                    <a:lumMod val="25000"/>
                  </a:srgbClr>
                </a:solidFill>
                <a:latin typeface="Arial" pitchFamily="34" charset="0"/>
                <a:ea typeface="Arial" pitchFamily="34" charset="0"/>
                <a:cs typeface="Arial" pitchFamily="34" charset="0"/>
              </a:rPr>
              <a:t>ANAHTAR KELİMELER</a:t>
            </a:r>
          </a:p>
          <a:p>
            <a:pPr eaLnBrk="0" fontAlgn="base" hangingPunct="0">
              <a:spcBef>
                <a:spcPct val="0"/>
              </a:spcBef>
              <a:spcAft>
                <a:spcPct val="0"/>
              </a:spcAft>
            </a:pPr>
            <a:endParaRPr lang="en-CA" altLang="tr-TR" dirty="0" smtClean="0">
              <a:solidFill>
                <a:srgbClr val="B4DCFA">
                  <a:lumMod val="25000"/>
                </a:srgbClr>
              </a:solidFill>
              <a:latin typeface="Arial" pitchFamily="34" charset="0"/>
              <a:cs typeface="Arial" pitchFamily="34" charset="0"/>
            </a:endParaRPr>
          </a:p>
        </p:txBody>
      </p:sp>
      <p:sp>
        <p:nvSpPr>
          <p:cNvPr id="7" name="Dikdörtgen 6"/>
          <p:cNvSpPr/>
          <p:nvPr/>
        </p:nvSpPr>
        <p:spPr>
          <a:xfrm>
            <a:off x="-1" y="764705"/>
            <a:ext cx="9036497" cy="2862322"/>
          </a:xfrm>
          <a:prstGeom prst="rect">
            <a:avLst/>
          </a:prstGeom>
        </p:spPr>
        <p:txBody>
          <a:bodyPr wrap="square">
            <a:spAutoFit/>
          </a:bodyPr>
          <a:lstStyle/>
          <a:p>
            <a:pPr algn="just"/>
            <a:r>
              <a:rPr lang="tr-TR" dirty="0" smtClean="0">
                <a:solidFill>
                  <a:prstClr val="black"/>
                </a:solidFill>
              </a:rPr>
              <a:t>•</a:t>
            </a:r>
            <a:r>
              <a:rPr lang="tr-TR" sz="2000" dirty="0" smtClean="0">
                <a:solidFill>
                  <a:prstClr val="black"/>
                </a:solidFill>
              </a:rPr>
              <a:t>Uzun Kulvar – </a:t>
            </a:r>
            <a:r>
              <a:rPr lang="tr-TR" sz="2000" dirty="0" smtClean="0">
                <a:solidFill>
                  <a:srgbClr val="FF0000"/>
                </a:solidFill>
              </a:rPr>
              <a:t>50m havuzlarda yapılan müsabakalardır. </a:t>
            </a:r>
          </a:p>
          <a:p>
            <a:pPr algn="just"/>
            <a:endParaRPr lang="tr-TR" sz="2000" dirty="0" smtClean="0">
              <a:solidFill>
                <a:srgbClr val="FF0000"/>
              </a:solidFill>
            </a:endParaRPr>
          </a:p>
          <a:p>
            <a:pPr algn="just"/>
            <a:r>
              <a:rPr lang="tr-TR" sz="2000" dirty="0" smtClean="0">
                <a:solidFill>
                  <a:prstClr val="black"/>
                </a:solidFill>
              </a:rPr>
              <a:t>•Kısa Kulvar– </a:t>
            </a:r>
            <a:r>
              <a:rPr lang="tr-TR" sz="2000" dirty="0" smtClean="0">
                <a:solidFill>
                  <a:srgbClr val="FF0000"/>
                </a:solidFill>
              </a:rPr>
              <a:t>25m havuzlarda yapılan müsabakalardır.</a:t>
            </a:r>
          </a:p>
          <a:p>
            <a:pPr algn="just"/>
            <a:endParaRPr lang="tr-TR" sz="2000" dirty="0" smtClean="0">
              <a:solidFill>
                <a:srgbClr val="FF0000"/>
              </a:solidFill>
            </a:endParaRPr>
          </a:p>
          <a:p>
            <a:pPr algn="just"/>
            <a:r>
              <a:rPr lang="tr-TR" sz="2000" dirty="0" smtClean="0">
                <a:solidFill>
                  <a:prstClr val="black"/>
                </a:solidFill>
              </a:rPr>
              <a:t>•Seans – </a:t>
            </a:r>
            <a:r>
              <a:rPr lang="tr-TR" sz="2000" dirty="0" smtClean="0">
                <a:solidFill>
                  <a:srgbClr val="FF0000"/>
                </a:solidFill>
              </a:rPr>
              <a:t>Yüzücüler için genellikle 4,5 saatten fazla sürmeyen çeşitli stil ve mesafelerden oluşan müsabaka programı.</a:t>
            </a:r>
          </a:p>
          <a:p>
            <a:pPr algn="just"/>
            <a:endParaRPr lang="tr-TR" sz="2000" dirty="0" smtClean="0">
              <a:solidFill>
                <a:srgbClr val="FF0000"/>
              </a:solidFill>
            </a:endParaRPr>
          </a:p>
          <a:p>
            <a:pPr algn="just"/>
            <a:r>
              <a:rPr lang="tr-TR" sz="2000" dirty="0" smtClean="0">
                <a:solidFill>
                  <a:prstClr val="black"/>
                </a:solidFill>
              </a:rPr>
              <a:t>•Isınma – </a:t>
            </a:r>
            <a:r>
              <a:rPr lang="tr-TR" sz="2000" dirty="0" smtClean="0">
                <a:solidFill>
                  <a:srgbClr val="FF0000"/>
                </a:solidFill>
              </a:rPr>
              <a:t>Seans başlamadan önce yüzücülerin müsabaka için yarışma havuzunda yaptıkları antrenman.</a:t>
            </a:r>
            <a:endParaRPr lang="tr-TR" sz="2000" dirty="0">
              <a:solidFill>
                <a:srgbClr val="FF0000"/>
              </a:solidFill>
            </a:endParaRPr>
          </a:p>
        </p:txBody>
      </p:sp>
      <p:pic>
        <p:nvPicPr>
          <p:cNvPr id="12" name="image8.jpeg"/>
          <p:cNvPicPr/>
          <p:nvPr/>
        </p:nvPicPr>
        <p:blipFill>
          <a:blip r:embed="rId5" cstate="print"/>
          <a:stretch>
            <a:fillRect/>
          </a:stretch>
        </p:blipFill>
        <p:spPr>
          <a:xfrm>
            <a:off x="323529" y="3934804"/>
            <a:ext cx="3672407" cy="2520280"/>
          </a:xfrm>
          <a:prstGeom prst="rect">
            <a:avLst/>
          </a:prstGeom>
        </p:spPr>
      </p:pic>
      <p:pic>
        <p:nvPicPr>
          <p:cNvPr id="13" name="image9.jpeg"/>
          <p:cNvPicPr/>
          <p:nvPr/>
        </p:nvPicPr>
        <p:blipFill>
          <a:blip r:embed="rId6" cstate="print"/>
          <a:stretch>
            <a:fillRect/>
          </a:stretch>
        </p:blipFill>
        <p:spPr>
          <a:xfrm>
            <a:off x="4908431" y="4089565"/>
            <a:ext cx="3096344" cy="2210757"/>
          </a:xfrm>
          <a:prstGeom prst="rect">
            <a:avLst/>
          </a:prstGeom>
        </p:spPr>
      </p:pic>
      <p:sp>
        <p:nvSpPr>
          <p:cNvPr id="8" name="Veri Yer Tutucusu 7"/>
          <p:cNvSpPr>
            <a:spLocks noGrp="1"/>
          </p:cNvSpPr>
          <p:nvPr>
            <p:ph type="dt" sz="half" idx="10"/>
          </p:nvPr>
        </p:nvSpPr>
        <p:spPr/>
        <p:txBody>
          <a:bodyPr/>
          <a:lstStyle/>
          <a:p>
            <a:fld id="{F51808F0-39F8-432C-9AD3-B944040938B3}"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9" name="Slayt Numarası Yer Tutucusu 8"/>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4</a:t>
            </a:fld>
            <a:endParaRPr lang="tr-TR" dirty="0">
              <a:solidFill>
                <a:prstClr val="black">
                  <a:lumMod val="50000"/>
                  <a:lumOff val="50000"/>
                </a:prstClr>
              </a:solidFill>
            </a:endParaRPr>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98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96" y="1443841"/>
            <a:ext cx="9108504" cy="5716950"/>
          </a:xfrm>
          <a:prstGeom prst="rect">
            <a:avLst/>
          </a:prstGeom>
        </p:spPr>
        <p:txBody>
          <a:bodyPr wrap="square">
            <a:spAutoFit/>
          </a:bodyPr>
          <a:lstStyle/>
          <a:p>
            <a:pPr algn="ctr"/>
            <a:r>
              <a:rPr lang="tr-TR" sz="2650" b="1" dirty="0">
                <a:solidFill>
                  <a:schemeClr val="bg1"/>
                </a:solidFill>
                <a:latin typeface="Arial" panose="020B0604020202020204" pitchFamily="34" charset="0"/>
              </a:rPr>
              <a:t>SW 2.7 KARAR </a:t>
            </a:r>
            <a:r>
              <a:rPr lang="tr-TR" sz="2650" b="1" dirty="0" smtClean="0">
                <a:solidFill>
                  <a:srgbClr val="FFFF00"/>
                </a:solidFill>
                <a:latin typeface="Arial" panose="020B0604020202020204" pitchFamily="34" charset="0"/>
              </a:rPr>
              <a:t>(Stil) </a:t>
            </a:r>
            <a:r>
              <a:rPr lang="tr-TR" sz="2650" b="1" dirty="0" smtClean="0">
                <a:solidFill>
                  <a:schemeClr val="bg1"/>
                </a:solidFill>
                <a:latin typeface="Arial" panose="020B0604020202020204" pitchFamily="34" charset="0"/>
              </a:rPr>
              <a:t>HAKEMLERİ </a:t>
            </a:r>
          </a:p>
          <a:p>
            <a:pPr algn="ctr"/>
            <a:endParaRPr lang="tr-TR" sz="2650" dirty="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SW2.7.1</a:t>
            </a:r>
            <a:r>
              <a:rPr lang="tr-TR" sz="2600" b="1"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Karar hakemleri havuzun her iki (uzun) kenarında bulunurlar. </a:t>
            </a:r>
          </a:p>
          <a:p>
            <a:pPr algn="just"/>
            <a:endParaRPr lang="tr-TR" sz="2600"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SW2.7.2</a:t>
            </a:r>
            <a:r>
              <a:rPr lang="tr-TR" sz="2600" dirty="0" smtClean="0">
                <a:solidFill>
                  <a:schemeClr val="bg1"/>
                </a:solidFill>
                <a:latin typeface="Arial" panose="020B0604020202020204" pitchFamily="34" charset="0"/>
              </a:rPr>
              <a:t> Karar hakemleri yarış için öngörülen stilin yüzücüler tarafından o stilin kurallarına uygun yüzülüp yüzülmediğini kontrol ederler. Bunun yanı sıra dönüş hakemlerine yardım etmek amacıyla dönüşleri de kontrol ederler. </a:t>
            </a:r>
          </a:p>
          <a:p>
            <a:pPr algn="just"/>
            <a:endParaRPr lang="tr-TR" sz="2600"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SW2.7.3</a:t>
            </a:r>
            <a:r>
              <a:rPr lang="tr-TR" sz="2600" b="1"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Karar hakemleri,  kural ihlallerini başhakeme diskalifiye formunda yarış, kulvar numarası ve kural ihlalini detaylı olarak yazarak bildirirler. </a:t>
            </a:r>
          </a:p>
          <a:p>
            <a:pPr algn="just"/>
            <a:endParaRPr lang="tr-TR" sz="265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26</a:t>
            </a:r>
            <a:endParaRPr lang="tr-TR" dirty="0">
              <a:solidFill>
                <a:schemeClr val="bg1"/>
              </a:solidFill>
            </a:endParaRPr>
          </a:p>
        </p:txBody>
      </p:sp>
    </p:spTree>
    <p:extLst>
      <p:ext uri="{BB962C8B-B14F-4D97-AF65-F5344CB8AC3E}">
        <p14:creationId xmlns:p14="http://schemas.microsoft.com/office/powerpoint/2010/main" val="401277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43841"/>
            <a:ext cx="9036496" cy="5262979"/>
          </a:xfrm>
          <a:prstGeom prst="rect">
            <a:avLst/>
          </a:prstGeom>
        </p:spPr>
        <p:txBody>
          <a:bodyPr wrap="square">
            <a:spAutoFit/>
          </a:bodyPr>
          <a:lstStyle/>
          <a:p>
            <a:pPr algn="ctr"/>
            <a:r>
              <a:rPr lang="tr-TR" sz="2800" b="1" dirty="0">
                <a:solidFill>
                  <a:schemeClr val="bg1"/>
                </a:solidFill>
                <a:latin typeface="Arial" panose="020B0604020202020204" pitchFamily="34" charset="0"/>
              </a:rPr>
              <a:t>SW 2.8 ŞEF VAKİT HAKEMİ </a:t>
            </a:r>
            <a:endParaRPr lang="tr-TR" sz="2800" b="1" dirty="0" smtClean="0">
              <a:solidFill>
                <a:schemeClr val="bg1"/>
              </a:solidFill>
              <a:latin typeface="Arial" panose="020B0604020202020204" pitchFamily="34" charset="0"/>
            </a:endParaRPr>
          </a:p>
          <a:p>
            <a:pPr algn="ct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SW2.8.1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Şef vakit hakemi tüm kulvar hakemlerinin sorumlu olduğu kulvarı ve kulvar hakemlerinin oturacakları yerleri belirler. Her kulvar için üç (3) kulvar hakemi atanır</a:t>
            </a:r>
            <a:r>
              <a:rPr lang="tr-TR" sz="2800" dirty="0" smtClean="0">
                <a:solidFill>
                  <a:schemeClr val="bg1"/>
                </a:solidFill>
                <a:latin typeface="Arial" panose="020B0604020202020204" pitchFamily="34" charset="0"/>
              </a:rPr>
              <a:t>. Otomatik </a:t>
            </a:r>
            <a:r>
              <a:rPr lang="tr-TR" sz="2800" dirty="0">
                <a:solidFill>
                  <a:schemeClr val="bg1"/>
                </a:solidFill>
                <a:latin typeface="Arial" panose="020B0604020202020204" pitchFamily="34" charset="0"/>
              </a:rPr>
              <a:t>ekipmanın olmadığı </a:t>
            </a:r>
            <a:r>
              <a:rPr lang="tr-TR" sz="2800" dirty="0" smtClean="0">
                <a:solidFill>
                  <a:schemeClr val="bg1"/>
                </a:solidFill>
                <a:latin typeface="Arial" panose="020B0604020202020204" pitchFamily="34" charset="0"/>
              </a:rPr>
              <a:t>yarışlarda; </a:t>
            </a:r>
            <a:r>
              <a:rPr lang="tr-TR" sz="2800" dirty="0">
                <a:solidFill>
                  <a:schemeClr val="bg1"/>
                </a:solidFill>
                <a:latin typeface="Arial" panose="020B0604020202020204" pitchFamily="34" charset="0"/>
              </a:rPr>
              <a:t>kronometresi çalışmayan, yarış sırasında duran ya da herhangi bir nedenle zaman tutamayan hakemin yerini almak üzere iki (2) yedek vakit hakemi görevlendirir. KuIvar başına üç (3) dijital kronometre kullanıldığı </a:t>
            </a:r>
            <a:r>
              <a:rPr lang="tr-TR" sz="2800" dirty="0" smtClean="0">
                <a:solidFill>
                  <a:schemeClr val="bg1"/>
                </a:solidFill>
                <a:latin typeface="Arial" panose="020B0604020202020204" pitchFamily="34" charset="0"/>
              </a:rPr>
              <a:t>yarışlarda, sonuç bu saatlerle </a:t>
            </a:r>
            <a:r>
              <a:rPr lang="tr-TR" sz="2800" dirty="0">
                <a:solidFill>
                  <a:schemeClr val="bg1"/>
                </a:solidFill>
                <a:latin typeface="Arial" panose="020B0604020202020204" pitchFamily="34" charset="0"/>
              </a:rPr>
              <a:t>tutulan </a:t>
            </a:r>
            <a:r>
              <a:rPr lang="tr-TR" sz="2800" dirty="0" smtClean="0">
                <a:solidFill>
                  <a:schemeClr val="bg1"/>
                </a:solidFill>
                <a:latin typeface="Arial" panose="020B0604020202020204" pitchFamily="34" charset="0"/>
              </a:rPr>
              <a:t>derece </a:t>
            </a:r>
            <a:r>
              <a:rPr lang="tr-TR" sz="2800" dirty="0">
                <a:solidFill>
                  <a:schemeClr val="bg1"/>
                </a:solidFill>
                <a:latin typeface="Arial" panose="020B0604020202020204" pitchFamily="34" charset="0"/>
              </a:rPr>
              <a:t>ile belirlenir. </a:t>
            </a:r>
            <a:endParaRPr lang="tr-TR" sz="280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27</a:t>
            </a:r>
            <a:endParaRPr lang="tr-TR" dirty="0">
              <a:solidFill>
                <a:schemeClr val="bg1"/>
              </a:solidFill>
            </a:endParaRPr>
          </a:p>
        </p:txBody>
      </p:sp>
    </p:spTree>
    <p:extLst>
      <p:ext uri="{BB962C8B-B14F-4D97-AF65-F5344CB8AC3E}">
        <p14:creationId xmlns:p14="http://schemas.microsoft.com/office/powerpoint/2010/main" val="2744012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1412776"/>
            <a:ext cx="8928992"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SW2.8.2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Her kulvarda bir kronometre hakemi </a:t>
            </a:r>
            <a:r>
              <a:rPr lang="tr-TR" sz="2800" dirty="0" smtClean="0">
                <a:solidFill>
                  <a:schemeClr val="bg1"/>
                </a:solidFill>
                <a:latin typeface="Arial" panose="020B0604020202020204" pitchFamily="34" charset="0"/>
              </a:rPr>
              <a:t>olması  durumunda, kronometrenin </a:t>
            </a:r>
            <a:r>
              <a:rPr lang="tr-TR" sz="2800" dirty="0">
                <a:solidFill>
                  <a:schemeClr val="bg1"/>
                </a:solidFill>
                <a:latin typeface="Arial" panose="020B0604020202020204" pitchFamily="34" charset="0"/>
              </a:rPr>
              <a:t>bozulması ihtimaline karşı ekstra bir vakit hakemi görevlendirilmelidir</a:t>
            </a:r>
            <a:r>
              <a:rPr lang="tr-TR" sz="2800" dirty="0" smtClean="0">
                <a:solidFill>
                  <a:schemeClr val="bg1"/>
                </a:solidFill>
                <a:latin typeface="Arial" panose="020B0604020202020204" pitchFamily="34" charset="0"/>
              </a:rPr>
              <a:t>. Ayrıca </a:t>
            </a:r>
            <a:r>
              <a:rPr lang="tr-TR" sz="2800" dirty="0">
                <a:solidFill>
                  <a:schemeClr val="bg1"/>
                </a:solidFill>
                <a:latin typeface="Arial" panose="020B0604020202020204" pitchFamily="34" charset="0"/>
              </a:rPr>
              <a:t>şef vakit hakemi her serinin birincisinin derecesini kaydetmelidir</a:t>
            </a:r>
            <a:r>
              <a:rPr lang="tr-TR" sz="2800" dirty="0" smtClean="0">
                <a:solidFill>
                  <a:schemeClr val="bg1"/>
                </a:solidFill>
                <a:latin typeface="Arial" panose="020B0604020202020204" pitchFamily="34" charset="0"/>
              </a:rPr>
              <a:t>.</a:t>
            </a:r>
          </a:p>
          <a:p>
            <a:pPr algn="just"/>
            <a:r>
              <a:rPr lang="tr-TR" sz="2800" dirty="0" smtClean="0">
                <a:solidFill>
                  <a:schemeClr val="bg1"/>
                </a:solidFill>
                <a:latin typeface="Arial" panose="020B0604020202020204" pitchFamily="34" charset="0"/>
              </a:rPr>
              <a:t> </a:t>
            </a: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SW2.8.3</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Şef vakit hakemi her bir kulvar hakeminden tespit edilen derecelerin yazıldığı kartları toplar ve gerekli görürse kronometreleri kontrol eder</a:t>
            </a:r>
            <a:r>
              <a:rPr lang="tr-TR" sz="2800" dirty="0" smtClean="0">
                <a:solidFill>
                  <a:schemeClr val="bg1"/>
                </a:solidFill>
                <a:latin typeface="Arial" panose="020B0604020202020204" pitchFamily="34" charset="0"/>
              </a:rPr>
              <a:t>.</a:t>
            </a:r>
          </a:p>
          <a:p>
            <a:pPr algn="just"/>
            <a:r>
              <a:rPr lang="tr-TR" sz="2800" dirty="0" smtClean="0">
                <a:solidFill>
                  <a:schemeClr val="bg1"/>
                </a:solidFill>
                <a:latin typeface="Arial" panose="020B0604020202020204" pitchFamily="34" charset="0"/>
              </a:rPr>
              <a:t> </a:t>
            </a: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SW2.8.4</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Şef vakit hakemi her kulvarın kartında yazılı resmi dereceyi kontrol eder ve kaydeder. </a:t>
            </a:r>
            <a:endParaRPr lang="tr-TR" sz="280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28</a:t>
            </a:r>
            <a:endParaRPr lang="tr-TR" dirty="0">
              <a:solidFill>
                <a:schemeClr val="bg1"/>
              </a:solidFill>
            </a:endParaRPr>
          </a:p>
        </p:txBody>
      </p:sp>
    </p:spTree>
    <p:extLst>
      <p:ext uri="{BB962C8B-B14F-4D97-AF65-F5344CB8AC3E}">
        <p14:creationId xmlns:p14="http://schemas.microsoft.com/office/powerpoint/2010/main" val="1843701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152" y="1395348"/>
            <a:ext cx="9019344" cy="5355312"/>
          </a:xfrm>
          <a:prstGeom prst="rect">
            <a:avLst/>
          </a:prstGeom>
        </p:spPr>
        <p:txBody>
          <a:bodyPr wrap="square">
            <a:spAutoFit/>
          </a:bodyPr>
          <a:lstStyle/>
          <a:p>
            <a:pPr algn="ctr"/>
            <a:r>
              <a:rPr lang="tr-TR" sz="2800" b="1" dirty="0">
                <a:solidFill>
                  <a:schemeClr val="bg1"/>
                </a:solidFill>
                <a:latin typeface="Arial" panose="020B0604020202020204" pitchFamily="34" charset="0"/>
              </a:rPr>
              <a:t>SW 2.9 VAKİT HAKEMLERİ </a:t>
            </a:r>
            <a:endParaRPr lang="tr-TR" sz="2800" b="1" dirty="0" smtClean="0">
              <a:solidFill>
                <a:schemeClr val="bg1"/>
              </a:solidFill>
              <a:latin typeface="Arial" panose="020B0604020202020204" pitchFamily="34" charset="0"/>
            </a:endParaRPr>
          </a:p>
          <a:p>
            <a:pPr algn="just"/>
            <a:endParaRPr lang="tr-TR" sz="2800"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SW2.9.1</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Her </a:t>
            </a:r>
            <a:r>
              <a:rPr lang="tr-TR" sz="2600" dirty="0" smtClean="0">
                <a:solidFill>
                  <a:schemeClr val="bg1"/>
                </a:solidFill>
                <a:latin typeface="Arial" panose="020B0604020202020204" pitchFamily="34" charset="0"/>
              </a:rPr>
              <a:t>vakit </a:t>
            </a:r>
            <a:r>
              <a:rPr lang="tr-TR" sz="2600" dirty="0">
                <a:solidFill>
                  <a:schemeClr val="bg1"/>
                </a:solidFill>
                <a:latin typeface="Arial" panose="020B0604020202020204" pitchFamily="34" charset="0"/>
              </a:rPr>
              <a:t>hakemi kendisine görev verilen kulvarda yüzen sporcunun derecesini SW 11.3'e göre tespit eder. Organizasyon Komitesinin tatmin olması açısından kronometrelerin doğruluğunun belgelendirilmiş olması gerekir</a:t>
            </a:r>
            <a:r>
              <a:rPr lang="tr-TR" sz="2600" dirty="0" smtClean="0">
                <a:solidFill>
                  <a:schemeClr val="bg1"/>
                </a:solidFill>
                <a:latin typeface="Arial" panose="020B0604020202020204" pitchFamily="34" charset="0"/>
              </a:rPr>
              <a:t>.</a:t>
            </a:r>
          </a:p>
          <a:p>
            <a:pPr algn="just"/>
            <a:r>
              <a:rPr lang="tr-TR" sz="2600" b="1" u="sng" dirty="0" smtClean="0">
                <a:solidFill>
                  <a:schemeClr val="bg1"/>
                </a:solidFill>
                <a:latin typeface="Arial" panose="020B0604020202020204" pitchFamily="34" charset="0"/>
              </a:rPr>
              <a:t>SW2.9.2</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Kulvar </a:t>
            </a:r>
            <a:r>
              <a:rPr lang="tr-TR" sz="2600" dirty="0" smtClean="0">
                <a:solidFill>
                  <a:schemeClr val="bg1"/>
                </a:solidFill>
                <a:latin typeface="Arial" panose="020B0604020202020204" pitchFamily="34" charset="0"/>
              </a:rPr>
              <a:t>hakemleri kronometrelerini, </a:t>
            </a:r>
            <a:r>
              <a:rPr lang="tr-TR" sz="2600" dirty="0">
                <a:solidFill>
                  <a:schemeClr val="bg1"/>
                </a:solidFill>
                <a:latin typeface="Arial" panose="020B0604020202020204" pitchFamily="34" charset="0"/>
              </a:rPr>
              <a:t>çıkış işaretiyle birlikte çalıştırır ve kendi kulvarındaki yüzücü yarışı bitirdiği zaman durdurur. Şef vakit </a:t>
            </a:r>
            <a:r>
              <a:rPr lang="tr-TR" sz="2600" dirty="0" smtClean="0">
                <a:solidFill>
                  <a:schemeClr val="bg1"/>
                </a:solidFill>
                <a:latin typeface="Arial" panose="020B0604020202020204" pitchFamily="34" charset="0"/>
              </a:rPr>
              <a:t>hakemi; 50 m lik havuzlarda, 100 m den </a:t>
            </a:r>
            <a:r>
              <a:rPr lang="tr-TR" sz="2600" dirty="0">
                <a:solidFill>
                  <a:schemeClr val="bg1"/>
                </a:solidFill>
                <a:latin typeface="Arial" panose="020B0604020202020204" pitchFamily="34" charset="0"/>
              </a:rPr>
              <a:t>uzun </a:t>
            </a:r>
            <a:r>
              <a:rPr lang="tr-TR" sz="2600" dirty="0" smtClean="0">
                <a:solidFill>
                  <a:schemeClr val="bg1"/>
                </a:solidFill>
                <a:latin typeface="Arial" panose="020B0604020202020204" pitchFamily="34" charset="0"/>
              </a:rPr>
              <a:t>yarışlarda; 25 </a:t>
            </a:r>
            <a:r>
              <a:rPr lang="tr-TR" sz="2600" dirty="0">
                <a:solidFill>
                  <a:schemeClr val="bg1"/>
                </a:solidFill>
                <a:latin typeface="Arial" panose="020B0604020202020204" pitchFamily="34" charset="0"/>
              </a:rPr>
              <a:t>m lik </a:t>
            </a:r>
            <a:r>
              <a:rPr lang="tr-TR" sz="2600" dirty="0" smtClean="0">
                <a:solidFill>
                  <a:schemeClr val="bg1"/>
                </a:solidFill>
                <a:latin typeface="Arial" panose="020B0604020202020204" pitchFamily="34" charset="0"/>
              </a:rPr>
              <a:t>havuzlarda, 50 </a:t>
            </a:r>
            <a:r>
              <a:rPr lang="tr-TR" sz="2600" dirty="0">
                <a:solidFill>
                  <a:schemeClr val="bg1"/>
                </a:solidFill>
                <a:latin typeface="Arial" panose="020B0604020202020204" pitchFamily="34" charset="0"/>
              </a:rPr>
              <a:t>m den uzun </a:t>
            </a:r>
            <a:r>
              <a:rPr lang="tr-TR" sz="2600" dirty="0" smtClean="0">
                <a:solidFill>
                  <a:schemeClr val="bg1"/>
                </a:solidFill>
                <a:latin typeface="Arial" panose="020B0604020202020204" pitchFamily="34" charset="0"/>
              </a:rPr>
              <a:t>yarışlarda; </a:t>
            </a:r>
            <a:r>
              <a:rPr lang="tr-TR" sz="2600" dirty="0">
                <a:solidFill>
                  <a:schemeClr val="bg1"/>
                </a:solidFill>
                <a:latin typeface="Arial" panose="020B0604020202020204" pitchFamily="34" charset="0"/>
              </a:rPr>
              <a:t>kulvar hakemlerinden ara dereceleri de tutmaları talimatını </a:t>
            </a:r>
            <a:r>
              <a:rPr lang="tr-TR" sz="2600" dirty="0" smtClean="0">
                <a:solidFill>
                  <a:schemeClr val="bg1"/>
                </a:solidFill>
                <a:latin typeface="Arial" panose="020B0604020202020204" pitchFamily="34" charset="0"/>
              </a:rPr>
              <a:t>verir</a:t>
            </a:r>
            <a:r>
              <a:rPr lang="tr-TR" sz="2600" dirty="0">
                <a:solidFill>
                  <a:schemeClr val="bg1"/>
                </a:solidFill>
                <a:latin typeface="Arial" panose="020B0604020202020204" pitchFamily="34" charset="0"/>
              </a:rPr>
              <a:t>. </a:t>
            </a:r>
            <a:endParaRPr lang="tr-TR" sz="2600"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340768"/>
            <a:ext cx="6667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667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29</a:t>
            </a:r>
            <a:endParaRPr lang="tr-TR" dirty="0">
              <a:solidFill>
                <a:schemeClr val="bg1"/>
              </a:solidFill>
            </a:endParaRPr>
          </a:p>
        </p:txBody>
      </p:sp>
    </p:spTree>
    <p:extLst>
      <p:ext uri="{BB962C8B-B14F-4D97-AF65-F5344CB8AC3E}">
        <p14:creationId xmlns:p14="http://schemas.microsoft.com/office/powerpoint/2010/main" val="22096827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30</a:t>
            </a:r>
            <a:endParaRPr lang="tr-TR" dirty="0">
              <a:solidFill>
                <a:schemeClr val="bg1"/>
              </a:solidFill>
            </a:endParaRPr>
          </a:p>
        </p:txBody>
      </p:sp>
      <p:sp>
        <p:nvSpPr>
          <p:cNvPr id="2" name="Dikdörtgen 1"/>
          <p:cNvSpPr/>
          <p:nvPr/>
        </p:nvSpPr>
        <p:spPr>
          <a:xfrm>
            <a:off x="35496" y="1720840"/>
            <a:ext cx="9108504"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SW2.9.3</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Yarışma biter bitmez her kulvardaki vakit hakemi kronometrenin gösterdiği zamanı vakit kartlarına yazar ve şef vakit hakemine verir ve eğer istenirse kontrol için kronometresini gösterir. Başhakem veya şef vakit hakeminden kronometreleri sıfırlayın komutu almadan tespit ettikleri dereceleri silemezler.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a:solidFill>
                  <a:schemeClr val="bg1"/>
                </a:solidFill>
                <a:latin typeface="Arial" panose="020B0604020202020204" pitchFamily="34" charset="0"/>
              </a:rPr>
              <a:t>SW2.9.4</a:t>
            </a:r>
            <a:r>
              <a:rPr lang="tr-TR" sz="2800" b="1" dirty="0">
                <a:solidFill>
                  <a:schemeClr val="bg1"/>
                </a:solidFill>
                <a:latin typeface="Arial" panose="020B0604020202020204" pitchFamily="34" charset="0"/>
              </a:rPr>
              <a:t> </a:t>
            </a:r>
            <a:r>
              <a:rPr lang="tr-TR" sz="2800" dirty="0">
                <a:solidFill>
                  <a:schemeClr val="bg1"/>
                </a:solidFill>
                <a:latin typeface="Arial" panose="020B0604020202020204" pitchFamily="34" charset="0"/>
              </a:rPr>
              <a:t>Video kayıt sistemi kullanılmadığı durumlarda elektronik kronometre kullanılsa dahi vakit hakemlerinin tam sayıda görevlendirilmesi gerekir.</a:t>
            </a:r>
            <a:endParaRPr lang="tr-TR" sz="2800" dirty="0">
              <a:solidFill>
                <a:schemeClr val="bg1"/>
              </a:solidFill>
            </a:endParaRPr>
          </a:p>
        </p:txBody>
      </p:sp>
    </p:spTree>
    <p:extLst>
      <p:ext uri="{BB962C8B-B14F-4D97-AF65-F5344CB8AC3E}">
        <p14:creationId xmlns:p14="http://schemas.microsoft.com/office/powerpoint/2010/main" val="1651911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60281"/>
            <a:ext cx="9036496" cy="5355312"/>
          </a:xfrm>
          <a:prstGeom prst="rect">
            <a:avLst/>
          </a:prstGeom>
        </p:spPr>
        <p:txBody>
          <a:bodyPr wrap="square">
            <a:spAutoFit/>
          </a:bodyPr>
          <a:lstStyle/>
          <a:p>
            <a:pPr algn="ctr"/>
            <a:r>
              <a:rPr lang="tr-TR" sz="2800" b="1" dirty="0">
                <a:solidFill>
                  <a:schemeClr val="bg1"/>
                </a:solidFill>
                <a:latin typeface="Arial" panose="020B0604020202020204" pitchFamily="34" charset="0"/>
              </a:rPr>
              <a:t>SW 2.10 ŞEF VARIŞ HAKEMİ- (İhtiyaç durumunda</a:t>
            </a:r>
            <a:r>
              <a:rPr lang="tr-TR" sz="2800" b="1" dirty="0" smtClean="0">
                <a:solidFill>
                  <a:schemeClr val="bg1"/>
                </a:solidFill>
                <a:latin typeface="Arial" panose="020B0604020202020204" pitchFamily="34" charset="0"/>
              </a:rPr>
              <a:t>)</a:t>
            </a:r>
          </a:p>
          <a:p>
            <a:pPr algn="ctr"/>
            <a:r>
              <a:rPr lang="tr-TR" sz="2800" b="1" dirty="0" smtClean="0">
                <a:solidFill>
                  <a:schemeClr val="bg1"/>
                </a:solidFill>
                <a:latin typeface="Arial" panose="020B0604020202020204" pitchFamily="34" charset="0"/>
              </a:rPr>
              <a:t> </a:t>
            </a:r>
            <a:endParaRPr lang="tr-TR" sz="2800" dirty="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SW2.10.1</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Şef varış hakemi varış hakemlerinin duracakları yeri belirler ve belirtilen yerde durup durmadıklarını kontrol eder. </a:t>
            </a:r>
          </a:p>
          <a:p>
            <a:pPr algn="just"/>
            <a:r>
              <a:rPr lang="tr-TR" sz="2600" b="1" u="sng" dirty="0" smtClean="0">
                <a:solidFill>
                  <a:schemeClr val="bg1"/>
                </a:solidFill>
                <a:latin typeface="Arial" panose="020B0604020202020204" pitchFamily="34" charset="0"/>
              </a:rPr>
              <a:t>SW2.10.2</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Yarıştan sonra şef varış hakemi varış hakeminden yarış sonuçlarını gösterir imzalı sonuç kartlarını toplar ve bu sonuçlara göre sıralamayı yaparak doğrudan başhakeme verir. </a:t>
            </a:r>
          </a:p>
          <a:p>
            <a:pPr algn="just"/>
            <a:r>
              <a:rPr lang="tr-TR" sz="2600" b="1" u="sng" dirty="0" smtClean="0">
                <a:solidFill>
                  <a:schemeClr val="bg1"/>
                </a:solidFill>
                <a:latin typeface="Arial" panose="020B0604020202020204" pitchFamily="34" charset="0"/>
              </a:rPr>
              <a:t>SW2.10.3</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Yarışın bitişinde otomatik zamanlama cihazı kullanılarak karar verildiği durumlarda şef varış hakemi her yarıştan sonra cihaz tarafından tespit edilen bitiş sıralamasını kayda geçirir. </a:t>
            </a:r>
            <a:endParaRPr lang="tr-TR" sz="260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31</a:t>
            </a:r>
            <a:endParaRPr lang="tr-TR" dirty="0">
              <a:solidFill>
                <a:schemeClr val="bg1"/>
              </a:solidFill>
            </a:endParaRPr>
          </a:p>
        </p:txBody>
      </p:sp>
    </p:spTree>
    <p:extLst>
      <p:ext uri="{BB962C8B-B14F-4D97-AF65-F5344CB8AC3E}">
        <p14:creationId xmlns:p14="http://schemas.microsoft.com/office/powerpoint/2010/main" val="14747020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340768"/>
            <a:ext cx="9036496" cy="5493812"/>
          </a:xfrm>
          <a:prstGeom prst="rect">
            <a:avLst/>
          </a:prstGeom>
        </p:spPr>
        <p:txBody>
          <a:bodyPr wrap="square">
            <a:spAutoFit/>
          </a:bodyPr>
          <a:lstStyle/>
          <a:p>
            <a:pPr algn="ctr"/>
            <a:r>
              <a:rPr lang="tr-TR" sz="2700" b="1" dirty="0">
                <a:solidFill>
                  <a:schemeClr val="bg1"/>
                </a:solidFill>
                <a:latin typeface="Arial" panose="020B0604020202020204" pitchFamily="34" charset="0"/>
              </a:rPr>
              <a:t>SW 2.11 VARIŞ HAKEMİ- (İhtiyaç durumunda) </a:t>
            </a:r>
            <a:endParaRPr lang="tr-TR" sz="2700" b="1" dirty="0" smtClean="0">
              <a:solidFill>
                <a:schemeClr val="bg1"/>
              </a:solidFill>
              <a:latin typeface="Arial" panose="020B0604020202020204" pitchFamily="34" charset="0"/>
            </a:endParaRPr>
          </a:p>
          <a:p>
            <a:pPr algn="ctr"/>
            <a:endParaRPr lang="tr-TR" sz="2700" dirty="0">
              <a:solidFill>
                <a:schemeClr val="bg1"/>
              </a:solidFill>
              <a:latin typeface="Arial" panose="020B0604020202020204" pitchFamily="34" charset="0"/>
            </a:endParaRPr>
          </a:p>
          <a:p>
            <a:pPr algn="just"/>
            <a:r>
              <a:rPr lang="tr-TR" sz="2700" b="1" u="sng" dirty="0" smtClean="0">
                <a:solidFill>
                  <a:schemeClr val="bg1"/>
                </a:solidFill>
                <a:latin typeface="Arial" panose="020B0604020202020204" pitchFamily="34" charset="0"/>
              </a:rPr>
              <a:t>SW2.11.1</a:t>
            </a:r>
            <a:r>
              <a:rPr lang="tr-TR" sz="2700" dirty="0" smtClean="0">
                <a:solidFill>
                  <a:schemeClr val="bg1"/>
                </a:solidFill>
                <a:latin typeface="Arial" panose="020B0604020202020204" pitchFamily="34" charset="0"/>
              </a:rPr>
              <a:t> </a:t>
            </a:r>
            <a:r>
              <a:rPr lang="tr-TR" sz="2700" dirty="0">
                <a:solidFill>
                  <a:schemeClr val="bg1"/>
                </a:solidFill>
                <a:latin typeface="Arial" panose="020B0604020202020204" pitchFamily="34" charset="0"/>
              </a:rPr>
              <a:t>Varış hakemleri yarışın bitişinde sorumlu oldukları kulvara </a:t>
            </a:r>
            <a:r>
              <a:rPr lang="tr-TR" sz="2700" dirty="0" smtClean="0">
                <a:solidFill>
                  <a:schemeClr val="bg1"/>
                </a:solidFill>
                <a:latin typeface="Arial" panose="020B0604020202020204" pitchFamily="34" charset="0"/>
              </a:rPr>
              <a:t>ait, </a:t>
            </a:r>
            <a:r>
              <a:rPr lang="tr-TR" sz="2700" dirty="0">
                <a:solidFill>
                  <a:schemeClr val="bg1"/>
                </a:solidFill>
                <a:latin typeface="Arial" panose="020B0604020202020204" pitchFamily="34" charset="0"/>
              </a:rPr>
              <a:t>bir butona basmak suretiyle durduracakları otomatik bir cihaz kullanmıyorlarsa bitiş hattını ve bütün kulvarları tam olarak görebilecekleri bir yerde merdiven şeklinde sıralarda otururlar. </a:t>
            </a:r>
            <a:endParaRPr lang="tr-TR" sz="2700" dirty="0" smtClean="0">
              <a:solidFill>
                <a:schemeClr val="bg1"/>
              </a:solidFill>
              <a:latin typeface="Arial" panose="020B0604020202020204" pitchFamily="34" charset="0"/>
            </a:endParaRPr>
          </a:p>
          <a:p>
            <a:pPr algn="just"/>
            <a:endParaRPr lang="tr-TR" sz="2700" dirty="0">
              <a:solidFill>
                <a:schemeClr val="bg1"/>
              </a:solidFill>
              <a:latin typeface="Arial" panose="020B0604020202020204" pitchFamily="34" charset="0"/>
            </a:endParaRPr>
          </a:p>
          <a:p>
            <a:pPr algn="just"/>
            <a:r>
              <a:rPr lang="tr-TR" sz="2700" b="1" u="sng" dirty="0" smtClean="0">
                <a:solidFill>
                  <a:schemeClr val="bg1"/>
                </a:solidFill>
                <a:latin typeface="Arial" panose="020B0604020202020204" pitchFamily="34" charset="0"/>
              </a:rPr>
              <a:t>SW2.11.2</a:t>
            </a:r>
            <a:r>
              <a:rPr lang="tr-TR" sz="2700" dirty="0" smtClean="0">
                <a:solidFill>
                  <a:schemeClr val="bg1"/>
                </a:solidFill>
                <a:latin typeface="Arial" panose="020B0604020202020204" pitchFamily="34" charset="0"/>
              </a:rPr>
              <a:t> </a:t>
            </a:r>
            <a:r>
              <a:rPr lang="tr-TR" sz="2700" dirty="0">
                <a:solidFill>
                  <a:schemeClr val="bg1"/>
                </a:solidFill>
                <a:latin typeface="Arial" panose="020B0604020202020204" pitchFamily="34" charset="0"/>
              </a:rPr>
              <a:t>Her yarıştan sonra varış hakemleri kendilerine verilen görev doğrultusunda yüzücülerin sıralamasına karar verir ve sıralamayı kaydederler. Varış hakemleri elektronik kronometreyi durdurma görevi yapmıyorlarsa vakit hakemi gibi hareket edemezler. </a:t>
            </a:r>
            <a:endParaRPr lang="tr-TR" sz="270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32</a:t>
            </a:r>
            <a:endParaRPr lang="tr-TR" dirty="0">
              <a:solidFill>
                <a:schemeClr val="bg1"/>
              </a:solidFill>
            </a:endParaRPr>
          </a:p>
        </p:txBody>
      </p:sp>
    </p:spTree>
    <p:extLst>
      <p:ext uri="{BB962C8B-B14F-4D97-AF65-F5344CB8AC3E}">
        <p14:creationId xmlns:p14="http://schemas.microsoft.com/office/powerpoint/2010/main" val="2122217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43841"/>
            <a:ext cx="9144000" cy="5262979"/>
          </a:xfrm>
          <a:prstGeom prst="rect">
            <a:avLst/>
          </a:prstGeom>
        </p:spPr>
        <p:txBody>
          <a:bodyPr wrap="square">
            <a:spAutoFit/>
          </a:bodyPr>
          <a:lstStyle/>
          <a:p>
            <a:pPr algn="ctr"/>
            <a:r>
              <a:rPr lang="tr-TR" sz="2800" b="1" dirty="0">
                <a:solidFill>
                  <a:schemeClr val="bg1"/>
                </a:solidFill>
                <a:latin typeface="Arial" panose="020B0604020202020204" pitchFamily="34" charset="0"/>
              </a:rPr>
              <a:t>SW 2.12 KONTROL MASASI (SEKRETERYA) </a:t>
            </a:r>
            <a:endParaRPr lang="tr-TR" sz="2800" b="1" dirty="0" smtClean="0">
              <a:solidFill>
                <a:schemeClr val="bg1"/>
              </a:solidFill>
              <a:latin typeface="Arial" panose="020B0604020202020204" pitchFamily="34" charset="0"/>
            </a:endParaRPr>
          </a:p>
          <a:p>
            <a:pPr algn="ct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SW2.12.1</a:t>
            </a:r>
            <a:r>
              <a:rPr lang="tr-TR" sz="2800" dirty="0" smtClean="0">
                <a:solidFill>
                  <a:schemeClr val="bg1"/>
                </a:solidFill>
                <a:latin typeface="Arial" panose="020B0604020202020204" pitchFamily="34" charset="0"/>
              </a:rPr>
              <a:t> Sekretarya </a:t>
            </a:r>
            <a:r>
              <a:rPr lang="tr-TR" sz="2800" dirty="0">
                <a:solidFill>
                  <a:schemeClr val="bg1"/>
                </a:solidFill>
                <a:latin typeface="Arial" panose="020B0604020202020204" pitchFamily="34" charset="0"/>
              </a:rPr>
              <a:t>şefi hem bilgisayar kayıtlarından hem de başhakemden gelen varış derece ve sıralamaların kontrolünden sorumludur. </a:t>
            </a:r>
            <a:r>
              <a:rPr lang="tr-TR" sz="2800" dirty="0" smtClean="0">
                <a:solidFill>
                  <a:schemeClr val="bg1"/>
                </a:solidFill>
                <a:latin typeface="Arial" panose="020B0604020202020204" pitchFamily="34" charset="0"/>
              </a:rPr>
              <a:t>Sekretarya </a:t>
            </a:r>
            <a:r>
              <a:rPr lang="tr-TR" sz="2800" dirty="0">
                <a:solidFill>
                  <a:schemeClr val="bg1"/>
                </a:solidFill>
                <a:latin typeface="Arial" panose="020B0604020202020204" pitchFamily="34" charset="0"/>
              </a:rPr>
              <a:t>şefi, başhakem yarış sonuçlarını imzalarken tanık olarak bulunacaktır.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SW2.12.2</a:t>
            </a:r>
            <a:r>
              <a:rPr lang="tr-TR" sz="2800" dirty="0" smtClean="0">
                <a:solidFill>
                  <a:schemeClr val="bg1"/>
                </a:solidFill>
                <a:latin typeface="Arial" panose="020B0604020202020204" pitchFamily="34" charset="0"/>
              </a:rPr>
              <a:t> Sekretarya </a:t>
            </a:r>
            <a:r>
              <a:rPr lang="tr-TR" sz="2800" dirty="0">
                <a:solidFill>
                  <a:schemeClr val="bg1"/>
                </a:solidFill>
                <a:latin typeface="Arial" panose="020B0604020202020204" pitchFamily="34" charset="0"/>
              </a:rPr>
              <a:t>seriler ve finaller </a:t>
            </a:r>
            <a:r>
              <a:rPr lang="tr-TR" sz="2800" dirty="0" smtClean="0">
                <a:solidFill>
                  <a:schemeClr val="bg1"/>
                </a:solidFill>
                <a:latin typeface="Arial" panose="020B0604020202020204" pitchFamily="34" charset="0"/>
              </a:rPr>
              <a:t>sonrasında, yarışlardan </a:t>
            </a:r>
            <a:r>
              <a:rPr lang="tr-TR" sz="2800" dirty="0">
                <a:solidFill>
                  <a:schemeClr val="bg1"/>
                </a:solidFill>
                <a:latin typeface="Arial" panose="020B0604020202020204" pitchFamily="34" charset="0"/>
              </a:rPr>
              <a:t>çekilmeleri kontrol eder, sonuçları resmi formlara kaydeder, kırılan yeni rekorları ve egale edilenleri (skoru koruyanları) listeler. </a:t>
            </a:r>
            <a:endParaRPr lang="tr-TR" sz="2800" dirty="0">
              <a:solidFill>
                <a:schemeClr val="bg1"/>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33</a:t>
            </a:r>
            <a:endParaRPr lang="tr-TR" dirty="0">
              <a:solidFill>
                <a:schemeClr val="bg1"/>
              </a:solidFill>
            </a:endParaRPr>
          </a:p>
        </p:txBody>
      </p:sp>
    </p:spTree>
    <p:extLst>
      <p:ext uri="{BB962C8B-B14F-4D97-AF65-F5344CB8AC3E}">
        <p14:creationId xmlns:p14="http://schemas.microsoft.com/office/powerpoint/2010/main" val="4202470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532440" y="6453336"/>
            <a:ext cx="432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solidFill>
                  <a:prstClr val="white"/>
                </a:solidFill>
                <a:latin typeface="Calibri"/>
              </a:rPr>
              <a:t>34</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Dikdörtgen 1"/>
          <p:cNvSpPr/>
          <p:nvPr/>
        </p:nvSpPr>
        <p:spPr>
          <a:xfrm>
            <a:off x="35496" y="1340768"/>
            <a:ext cx="9108504" cy="3213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KONTROL MASASI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(Olimpiyat Oyunları ve Dünya Şampiyonaları için)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a:p>
            <a:pPr marL="425450" marR="0" lvl="0" indent="-533400" algn="just"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mn-ea"/>
                <a:cs typeface="+mn-cs"/>
              </a:rPr>
              <a:t>SW 2.12.1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The chief recorder is responsible for checking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results</a:t>
            </a:r>
            <a:r>
              <a:rPr kumimoji="0" lang="tr-TR" sz="1800" b="0" i="0" u="none" strike="noStrike" kern="1200" cap="none" spc="0" normalizeH="0" baseline="0" noProof="0" dirty="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from computer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printouts or from results of times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and</a:t>
            </a:r>
            <a:r>
              <a:rPr kumimoji="0" lang="tr-TR"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placing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in</a:t>
            </a:r>
            <a:r>
              <a:rPr kumimoji="0" lang="tr-TR"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each event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received from the referee.  The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chief</a:t>
            </a:r>
            <a:r>
              <a:rPr kumimoji="0" lang="tr-TR"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recorder shall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witness the referee's signing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the</a:t>
            </a:r>
            <a:r>
              <a:rPr kumimoji="0" lang="tr-TR"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results</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a:t>
            </a:r>
            <a:endParaRPr kumimoji="0" lang="en-GB" sz="1800" b="1" i="0" u="none" strike="noStrike" kern="1200" cap="none" spc="0" normalizeH="0" baseline="0" noProof="0" dirty="0">
              <a:ln>
                <a:noFill/>
              </a:ln>
              <a:solidFill>
                <a:prstClr val="white"/>
              </a:solidFill>
              <a:effectLst/>
              <a:uLnTx/>
              <a:uFillTx/>
              <a:latin typeface="Arial" charset="0"/>
              <a:ea typeface="+mn-ea"/>
              <a:cs typeface="+mn-cs"/>
            </a:endParaRPr>
          </a:p>
          <a:p>
            <a:pPr marL="425450" marR="0" lvl="0" indent="-533400" algn="just" defTabSz="914400" rtl="0" eaLnBrk="1" fontAlgn="auto" latinLnBrk="0" hangingPunct="1">
              <a:lnSpc>
                <a:spcPct val="8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charset="0"/>
              <a:ea typeface="+mn-ea"/>
              <a:cs typeface="+mn-cs"/>
            </a:endParaRPr>
          </a:p>
          <a:p>
            <a:pPr marL="425450" marR="0" lvl="0" indent="-533400" algn="just"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mn-ea"/>
                <a:cs typeface="+mn-cs"/>
              </a:rPr>
              <a:t>SW 2.12.2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The recorders shall control withdrawals after the heats or finals</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enter results on official forms, list all new records established, </a:t>
            </a:r>
            <a:r>
              <a:rPr kumimoji="0" lang="en-GB" sz="1800" b="0" i="0" u="none" strike="noStrike" kern="1200" cap="none" spc="0" normalizeH="0" baseline="0" noProof="0" dirty="0" smtClean="0">
                <a:ln>
                  <a:noFill/>
                </a:ln>
                <a:solidFill>
                  <a:prstClr val="white"/>
                </a:solidFill>
                <a:effectLst/>
                <a:uLnTx/>
                <a:uFillTx/>
                <a:latin typeface="Arial" charset="0"/>
                <a:ea typeface="+mn-ea"/>
                <a:cs typeface="+mn-cs"/>
              </a:rPr>
              <a:t>and </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maintain scores where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sng"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827" y="4076877"/>
            <a:ext cx="4896544" cy="275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06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35</a:t>
            </a:r>
            <a:endParaRPr lang="tr-TR" dirty="0">
              <a:solidFill>
                <a:schemeClr val="bg1"/>
              </a:solidFill>
            </a:endParaRPr>
          </a:p>
        </p:txBody>
      </p:sp>
      <p:sp>
        <p:nvSpPr>
          <p:cNvPr id="2" name="Dikdörtgen 1"/>
          <p:cNvSpPr/>
          <p:nvPr/>
        </p:nvSpPr>
        <p:spPr>
          <a:xfrm>
            <a:off x="-107504" y="2132856"/>
            <a:ext cx="9144000" cy="2677656"/>
          </a:xfrm>
          <a:prstGeom prst="rect">
            <a:avLst/>
          </a:prstGeom>
        </p:spPr>
        <p:txBody>
          <a:bodyPr wrap="square">
            <a:spAutoFit/>
          </a:bodyPr>
          <a:lstStyle/>
          <a:p>
            <a:pPr algn="ctr"/>
            <a:endParaRPr lang="tr-TR" sz="2800" b="1" dirty="0" smtClean="0">
              <a:solidFill>
                <a:srgbClr val="000000"/>
              </a:solidFill>
              <a:latin typeface="Arial" panose="020B0604020202020204" pitchFamily="34" charset="0"/>
            </a:endParaRPr>
          </a:p>
          <a:p>
            <a:pPr algn="ctr"/>
            <a:r>
              <a:rPr lang="tr-TR" sz="2800" b="1" dirty="0" smtClean="0">
                <a:solidFill>
                  <a:schemeClr val="bg1"/>
                </a:solidFill>
                <a:latin typeface="Arial" panose="020B0604020202020204" pitchFamily="34" charset="0"/>
              </a:rPr>
              <a:t>SW </a:t>
            </a:r>
            <a:r>
              <a:rPr lang="tr-TR" sz="2800" b="1" dirty="0">
                <a:solidFill>
                  <a:schemeClr val="bg1"/>
                </a:solidFill>
                <a:latin typeface="Arial" panose="020B0604020202020204" pitchFamily="34" charset="0"/>
              </a:rPr>
              <a:t>2.13 RESMİ GÖREVLİLERİN KARARI </a:t>
            </a:r>
            <a:endParaRPr lang="tr-TR" sz="2800" b="1" dirty="0" smtClean="0">
              <a:solidFill>
                <a:schemeClr val="bg1"/>
              </a:solidFill>
              <a:latin typeface="Arial" panose="020B0604020202020204" pitchFamily="34" charset="0"/>
            </a:endParaRPr>
          </a:p>
          <a:p>
            <a:pPr algn="ct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SW2.13.1</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Yüzme kuralları ile belirlenemeyen durumlarda resmi görevliler birbirlerinin etkisi altında kalmadan kendi özerk kararlarını verirler. </a:t>
            </a:r>
            <a:endParaRPr lang="tr-TR" sz="2800" dirty="0">
              <a:solidFill>
                <a:schemeClr val="bg1"/>
              </a:solidFill>
            </a:endParaRPr>
          </a:p>
        </p:txBody>
      </p:sp>
    </p:spTree>
    <p:extLst>
      <p:ext uri="{BB962C8B-B14F-4D97-AF65-F5344CB8AC3E}">
        <p14:creationId xmlns:p14="http://schemas.microsoft.com/office/powerpoint/2010/main" val="2340823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05436" y="0"/>
            <a:ext cx="926477" cy="92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835696" y="126258"/>
            <a:ext cx="5904656" cy="800219"/>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a:t>
            </a:r>
            <a:r>
              <a:rPr lang="en-CA" altLang="tr-TR" sz="2800" b="1" dirty="0" smtClean="0">
                <a:solidFill>
                  <a:srgbClr val="B4DCFA">
                    <a:lumMod val="25000"/>
                  </a:srgbClr>
                </a:solidFill>
                <a:latin typeface="Arial" pitchFamily="34" charset="0"/>
                <a:ea typeface="Arial" pitchFamily="34" charset="0"/>
                <a:cs typeface="Arial" pitchFamily="34" charset="0"/>
              </a:rPr>
              <a:t>KELİMELER</a:t>
            </a:r>
            <a:r>
              <a:rPr lang="tr-TR" altLang="tr-TR" sz="2800" b="1" dirty="0" smtClean="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a:p>
            <a:pPr eaLnBrk="0" fontAlgn="base" hangingPunct="0">
              <a:spcBef>
                <a:spcPct val="0"/>
              </a:spcBef>
              <a:spcAft>
                <a:spcPct val="0"/>
              </a:spcAft>
            </a:pPr>
            <a:endParaRPr lang="en-CA" altLang="tr-TR" dirty="0">
              <a:solidFill>
                <a:srgbClr val="B4DCFA">
                  <a:lumMod val="25000"/>
                </a:srgbClr>
              </a:solidFill>
              <a:latin typeface="Arial" pitchFamily="34" charset="0"/>
              <a:cs typeface="Arial" pitchFamily="34"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751908"/>
            <a:ext cx="5200449" cy="310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8058" y="959514"/>
            <a:ext cx="9131915" cy="2862322"/>
          </a:xfrm>
          <a:prstGeom prst="rect">
            <a:avLst/>
          </a:prstGeom>
        </p:spPr>
        <p:txBody>
          <a:bodyPr wrap="square">
            <a:spAutoFit/>
          </a:bodyPr>
          <a:lstStyle/>
          <a:p>
            <a:pPr algn="just"/>
            <a:r>
              <a:rPr lang="tr-TR" dirty="0" smtClean="0">
                <a:solidFill>
                  <a:prstClr val="black"/>
                </a:solidFill>
              </a:rPr>
              <a:t>•</a:t>
            </a:r>
            <a:r>
              <a:rPr lang="tr-TR" dirty="0" smtClean="0">
                <a:solidFill>
                  <a:srgbClr val="FF0000"/>
                </a:solidFill>
              </a:rPr>
              <a:t>Sırtüstü bayrakları– </a:t>
            </a:r>
            <a:r>
              <a:rPr lang="tr-TR" dirty="0" smtClean="0">
                <a:solidFill>
                  <a:prstClr val="black"/>
                </a:solidFill>
              </a:rPr>
              <a:t>Havuzda karşılıklı olarak konumlu bayraklardır. Sırtüstü bayrakları başlangıç ve dönüş yerlerine 5m mesafede olurlar ve sırtüstü yüzen sporcuya görsel yardım içindir.</a:t>
            </a:r>
          </a:p>
          <a:p>
            <a:pPr algn="just"/>
            <a:endParaRPr lang="tr-TR" dirty="0" smtClean="0">
              <a:solidFill>
                <a:prstClr val="black"/>
              </a:solidFill>
            </a:endParaRPr>
          </a:p>
          <a:p>
            <a:pPr algn="just"/>
            <a:r>
              <a:rPr lang="tr-TR" dirty="0" smtClean="0">
                <a:solidFill>
                  <a:prstClr val="black"/>
                </a:solidFill>
              </a:rPr>
              <a:t>•</a:t>
            </a:r>
            <a:r>
              <a:rPr lang="tr-TR" dirty="0" smtClean="0">
                <a:solidFill>
                  <a:srgbClr val="FF0000"/>
                </a:solidFill>
              </a:rPr>
              <a:t>Platform– </a:t>
            </a:r>
            <a:r>
              <a:rPr lang="tr-TR" dirty="0" smtClean="0">
                <a:solidFill>
                  <a:prstClr val="black"/>
                </a:solidFill>
              </a:rPr>
              <a:t>Platform havuzun sonunda bulunan hareketli bölümdür. Genelde hareketli olduğundan 50 m lik uzun kulvar havuzları 25 m lik kısa kulvar havuza dönüştürmek için kullanılır. Dönüş hakemleri bu platform üzerinde durarak yüzücüleri gözlemler.</a:t>
            </a:r>
          </a:p>
          <a:p>
            <a:pPr algn="just"/>
            <a:endParaRPr lang="tr-TR" dirty="0" smtClean="0">
              <a:solidFill>
                <a:prstClr val="black"/>
              </a:solidFill>
            </a:endParaRPr>
          </a:p>
          <a:p>
            <a:pPr algn="just"/>
            <a:r>
              <a:rPr lang="tr-TR" dirty="0" smtClean="0">
                <a:solidFill>
                  <a:prstClr val="black"/>
                </a:solidFill>
              </a:rPr>
              <a:t>•</a:t>
            </a:r>
            <a:r>
              <a:rPr lang="tr-TR" dirty="0" smtClean="0">
                <a:solidFill>
                  <a:srgbClr val="FF0000"/>
                </a:solidFill>
              </a:rPr>
              <a:t>Depar Taşları– </a:t>
            </a:r>
            <a:r>
              <a:rPr lang="tr-TR" dirty="0" smtClean="0">
                <a:solidFill>
                  <a:prstClr val="black"/>
                </a:solidFill>
              </a:rPr>
              <a:t>Depar taşları havuzun başlangıç ve dönüş tarafında bulunurlar. İkinci bir depar taşı </a:t>
            </a:r>
            <a:r>
              <a:rPr lang="tr-TR" dirty="0" smtClean="0">
                <a:solidFill>
                  <a:prstClr val="black">
                    <a:lumMod val="95000"/>
                    <a:lumOff val="5000"/>
                  </a:prstClr>
                </a:solidFill>
              </a:rPr>
              <a:t>seti 50 m havuzun dönüş tarafında bulunabilir.</a:t>
            </a:r>
            <a:endParaRPr lang="tr-TR" dirty="0">
              <a:solidFill>
                <a:prstClr val="black">
                  <a:lumMod val="95000"/>
                  <a:lumOff val="5000"/>
                </a:prstClr>
              </a:solidFill>
            </a:endParaRPr>
          </a:p>
        </p:txBody>
      </p:sp>
      <p:sp>
        <p:nvSpPr>
          <p:cNvPr id="7" name="Veri Yer Tutucusu 6"/>
          <p:cNvSpPr>
            <a:spLocks noGrp="1"/>
          </p:cNvSpPr>
          <p:nvPr>
            <p:ph type="dt" sz="half" idx="10"/>
          </p:nvPr>
        </p:nvSpPr>
        <p:spPr/>
        <p:txBody>
          <a:bodyPr/>
          <a:lstStyle/>
          <a:p>
            <a:fld id="{CEC954D9-57EE-4D14-AF13-17CB5BA99E9D}"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8" name="Slayt Numarası Yer Tutucusu 7"/>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5</a:t>
            </a:fld>
            <a:endParaRPr lang="tr-TR" dirty="0">
              <a:solidFill>
                <a:prstClr val="black">
                  <a:lumMod val="50000"/>
                  <a:lumOff val="50000"/>
                </a:prstClr>
              </a:solidFill>
            </a:endParaRPr>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2" y="31901"/>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328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36</a:t>
            </a:r>
            <a:endParaRPr lang="tr-TR" dirty="0">
              <a:solidFill>
                <a:schemeClr val="bg1"/>
              </a:solidFill>
            </a:endParaRPr>
          </a:p>
        </p:txBody>
      </p:sp>
      <p:sp>
        <p:nvSpPr>
          <p:cNvPr id="2" name="Dikdörtgen 1"/>
          <p:cNvSpPr/>
          <p:nvPr/>
        </p:nvSpPr>
        <p:spPr>
          <a:xfrm>
            <a:off x="11705" y="1772816"/>
            <a:ext cx="9144000" cy="3385542"/>
          </a:xfrm>
          <a:prstGeom prst="rect">
            <a:avLst/>
          </a:prstGeom>
        </p:spPr>
        <p:txBody>
          <a:bodyPr wrap="square">
            <a:spAutoFit/>
          </a:bodyPr>
          <a:lstStyle/>
          <a:p>
            <a:pPr algn="ctr"/>
            <a:r>
              <a:rPr lang="tr-TR" sz="2800" b="1" dirty="0">
                <a:solidFill>
                  <a:schemeClr val="bg1"/>
                </a:solidFill>
                <a:latin typeface="Arial" panose="020B0604020202020204" pitchFamily="34" charset="0"/>
              </a:rPr>
              <a:t>SW </a:t>
            </a:r>
            <a:r>
              <a:rPr lang="tr-TR" sz="2800" b="1" dirty="0" smtClean="0">
                <a:solidFill>
                  <a:schemeClr val="bg1"/>
                </a:solidFill>
                <a:latin typeface="Arial" panose="020B0604020202020204" pitchFamily="34" charset="0"/>
              </a:rPr>
              <a:t>3  </a:t>
            </a:r>
            <a:r>
              <a:rPr lang="tr-TR" sz="2800" b="1" dirty="0">
                <a:solidFill>
                  <a:schemeClr val="bg1"/>
                </a:solidFill>
                <a:latin typeface="Arial" panose="020B0604020202020204" pitchFamily="34" charset="0"/>
              </a:rPr>
              <a:t>SEÇMELERİN, YARI FİNALLERİN VE FİNALLERİN BELİRLENMESİ </a:t>
            </a:r>
            <a:endParaRPr lang="tr-TR" sz="2800" b="1" dirty="0" smtClean="0">
              <a:solidFill>
                <a:schemeClr val="bg1"/>
              </a:solidFill>
              <a:latin typeface="Arial" panose="020B0604020202020204" pitchFamily="34" charset="0"/>
            </a:endParaRPr>
          </a:p>
          <a:p>
            <a:pPr algn="ctr"/>
            <a:endParaRPr lang="tr-TR" sz="2800" b="1" dirty="0" smtClean="0">
              <a:solidFill>
                <a:schemeClr val="bg1"/>
              </a:solidFill>
              <a:latin typeface="Arial" panose="020B0604020202020204" pitchFamily="34" charset="0"/>
            </a:endParaRPr>
          </a:p>
          <a:p>
            <a:pPr algn="ctr"/>
            <a:endParaRPr lang="tr-TR" sz="2800" b="1" dirty="0">
              <a:solidFill>
                <a:schemeClr val="bg1"/>
              </a:solidFill>
              <a:latin typeface="Arial" panose="020B0604020202020204" pitchFamily="34" charset="0"/>
            </a:endParaRPr>
          </a:p>
          <a:p>
            <a:pPr algn="just"/>
            <a:r>
              <a:rPr lang="tr-TR" sz="2800" dirty="0">
                <a:solidFill>
                  <a:schemeClr val="bg1"/>
                </a:solidFill>
                <a:latin typeface="Arial" panose="020B0604020202020204" pitchFamily="34" charset="0"/>
              </a:rPr>
              <a:t>Olimpiyat oyunlarında, dünya şampiyonalarında ve bölgesel oyunlarda ve diğer FINA müsabakalarında yarışmaların sıralanması aşağıdaki şekilde olur. </a:t>
            </a:r>
          </a:p>
          <a:p>
            <a:r>
              <a:rPr lang="tr-TR" dirty="0"/>
              <a:t> </a:t>
            </a:r>
          </a:p>
        </p:txBody>
      </p:sp>
    </p:spTree>
    <p:extLst>
      <p:ext uri="{BB962C8B-B14F-4D97-AF65-F5344CB8AC3E}">
        <p14:creationId xmlns:p14="http://schemas.microsoft.com/office/powerpoint/2010/main" val="326783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2" y="1426125"/>
            <a:ext cx="9142027" cy="5324535"/>
          </a:xfrm>
          <a:prstGeom prst="rect">
            <a:avLst/>
          </a:prstGeom>
        </p:spPr>
        <p:txBody>
          <a:bodyPr wrap="square">
            <a:spAutoFit/>
          </a:bodyPr>
          <a:lstStyle/>
          <a:p>
            <a:pPr algn="ctr"/>
            <a:r>
              <a:rPr lang="tr-TR" sz="2800" b="1" dirty="0" smtClean="0">
                <a:solidFill>
                  <a:schemeClr val="bg1"/>
                </a:solidFill>
                <a:latin typeface="Arial" panose="020B0604020202020204" pitchFamily="34" charset="0"/>
              </a:rPr>
              <a:t>SW  3.1 </a:t>
            </a:r>
            <a:r>
              <a:rPr lang="tr-TR" sz="2800" b="1" dirty="0">
                <a:solidFill>
                  <a:schemeClr val="bg1"/>
                </a:solidFill>
                <a:latin typeface="Arial" panose="020B0604020202020204" pitchFamily="34" charset="0"/>
              </a:rPr>
              <a:t>SEÇMELER </a:t>
            </a:r>
            <a:endParaRPr lang="tr-TR" sz="2800" b="1" dirty="0" smtClean="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SW3.1.1</a:t>
            </a:r>
            <a:r>
              <a:rPr lang="tr-TR" sz="2600" b="1"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Bütün </a:t>
            </a:r>
            <a:r>
              <a:rPr lang="tr-TR" sz="2600" dirty="0">
                <a:solidFill>
                  <a:schemeClr val="bg1"/>
                </a:solidFill>
                <a:latin typeface="Arial" panose="020B0604020202020204" pitchFamily="34" charset="0"/>
              </a:rPr>
              <a:t>yarışmacıların son başvuru tarihinden önceki </a:t>
            </a:r>
            <a:r>
              <a:rPr lang="tr-TR" sz="2600" dirty="0">
                <a:solidFill>
                  <a:srgbClr val="FFFF00"/>
                </a:solidFill>
                <a:latin typeface="Arial" panose="020B0604020202020204" pitchFamily="34" charset="0"/>
              </a:rPr>
              <a:t>son 12 ayda </a:t>
            </a:r>
            <a:r>
              <a:rPr lang="tr-TR" sz="2600" dirty="0">
                <a:solidFill>
                  <a:schemeClr val="bg1"/>
                </a:solidFill>
                <a:latin typeface="Arial" panose="020B0604020202020204" pitchFamily="34" charset="0"/>
              </a:rPr>
              <a:t>yapmış olduğu en iyi dereceler giriş formlarında belirtilir ve organizasyon komitesi </a:t>
            </a:r>
            <a:r>
              <a:rPr lang="tr-TR" sz="2600" dirty="0" smtClean="0">
                <a:solidFill>
                  <a:schemeClr val="bg1"/>
                </a:solidFill>
                <a:latin typeface="Arial" panose="020B0604020202020204" pitchFamily="34" charset="0"/>
              </a:rPr>
              <a:t>tarafından  </a:t>
            </a:r>
            <a:r>
              <a:rPr lang="tr-TR" sz="2600" dirty="0">
                <a:solidFill>
                  <a:schemeClr val="bg1"/>
                </a:solidFill>
                <a:latin typeface="Arial" panose="020B0604020202020204" pitchFamily="34" charset="0"/>
              </a:rPr>
              <a:t>tespit edilen derecelere göre listeler düzenlenir</a:t>
            </a:r>
            <a:r>
              <a:rPr lang="tr-TR" sz="2600" dirty="0" smtClean="0">
                <a:solidFill>
                  <a:schemeClr val="bg1"/>
                </a:solidFill>
                <a:latin typeface="Arial" panose="020B0604020202020204" pitchFamily="34" charset="0"/>
              </a:rPr>
              <a:t>. </a:t>
            </a:r>
            <a:r>
              <a:rPr lang="tr-TR" sz="2600" dirty="0" smtClean="0">
                <a:solidFill>
                  <a:srgbClr val="FFFF00"/>
                </a:solidFill>
                <a:latin typeface="Arial" panose="020B0604020202020204" pitchFamily="34" charset="0"/>
              </a:rPr>
              <a:t>Derecesini </a:t>
            </a:r>
            <a:r>
              <a:rPr lang="tr-TR" sz="2600" dirty="0">
                <a:solidFill>
                  <a:srgbClr val="FFFF00"/>
                </a:solidFill>
                <a:latin typeface="Arial" panose="020B0604020202020204" pitchFamily="34" charset="0"/>
              </a:rPr>
              <a:t>belirtmeyen yüzücüler yavaş olarak kabul edilir ve listenin en sonunda yer alır</a:t>
            </a:r>
            <a:r>
              <a:rPr lang="tr-TR" sz="2600" dirty="0" smtClean="0">
                <a:solidFill>
                  <a:srgbClr val="FFFF00"/>
                </a:solidFill>
                <a:latin typeface="Arial" panose="020B0604020202020204" pitchFamily="34" charset="0"/>
              </a:rPr>
              <a:t>. </a:t>
            </a:r>
            <a:r>
              <a:rPr lang="tr-TR" sz="2600" dirty="0" smtClean="0">
                <a:solidFill>
                  <a:schemeClr val="bg1"/>
                </a:solidFill>
                <a:latin typeface="Arial" panose="020B0604020202020204" pitchFamily="34" charset="0"/>
              </a:rPr>
              <a:t>Bunun </a:t>
            </a:r>
            <a:r>
              <a:rPr lang="tr-TR" sz="2600" dirty="0">
                <a:solidFill>
                  <a:schemeClr val="bg1"/>
                </a:solidFill>
                <a:latin typeface="Arial" panose="020B0604020202020204" pitchFamily="34" charset="0"/>
              </a:rPr>
              <a:t>gibi derecesini bildirmeyen veya aynı dereceye sahip yüzücü sayısı birden fazla ise bunların yer alacakları kulvarlar kura sonucunda belirlenir</a:t>
            </a:r>
            <a:r>
              <a:rPr lang="tr-TR" sz="2600" dirty="0" smtClean="0">
                <a:solidFill>
                  <a:schemeClr val="bg1"/>
                </a:solidFill>
                <a:latin typeface="Arial" panose="020B0604020202020204" pitchFamily="34" charset="0"/>
              </a:rPr>
              <a:t>. Yüzücülerin  kulvarlarının </a:t>
            </a:r>
            <a:r>
              <a:rPr lang="tr-TR" sz="2600" dirty="0">
                <a:solidFill>
                  <a:schemeClr val="bg1"/>
                </a:solidFill>
                <a:latin typeface="Arial" panose="020B0604020202020204" pitchFamily="34" charset="0"/>
              </a:rPr>
              <a:t>belirlenmesi SW </a:t>
            </a:r>
            <a:r>
              <a:rPr lang="tr-TR" sz="2600" dirty="0" smtClean="0">
                <a:solidFill>
                  <a:schemeClr val="bg1"/>
                </a:solidFill>
                <a:latin typeface="Arial" panose="020B0604020202020204" pitchFamily="34" charset="0"/>
              </a:rPr>
              <a:t>3.1.2 </a:t>
            </a:r>
            <a:r>
              <a:rPr lang="tr-TR" sz="2600" dirty="0">
                <a:solidFill>
                  <a:schemeClr val="bg1"/>
                </a:solidFill>
                <a:latin typeface="Arial" panose="020B0604020202020204" pitchFamily="34" charset="0"/>
              </a:rPr>
              <a:t>de anlatılan esaslara göre yapılacaktır</a:t>
            </a:r>
            <a:r>
              <a:rPr lang="tr-TR" sz="2600" dirty="0" smtClean="0">
                <a:solidFill>
                  <a:schemeClr val="bg1"/>
                </a:solidFill>
                <a:latin typeface="Arial" panose="020B0604020202020204" pitchFamily="34" charset="0"/>
              </a:rPr>
              <a:t>. Yüzücülerin </a:t>
            </a:r>
            <a:r>
              <a:rPr lang="tr-TR" sz="2600" dirty="0">
                <a:solidFill>
                  <a:schemeClr val="bg1"/>
                </a:solidFill>
                <a:latin typeface="Arial" panose="020B0604020202020204" pitchFamily="34" charset="0"/>
              </a:rPr>
              <a:t>bildirdikleri derecelere göre hangi serilerde yüzecekleri ise aşağıda belirtilen esaslara göre tespit edilir.</a:t>
            </a:r>
            <a:r>
              <a:rPr lang="tr-TR" sz="2600" dirty="0" smtClean="0"/>
              <a:t> </a:t>
            </a:r>
            <a:endParaRPr lang="tr-TR" sz="2600" dirty="0"/>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37</a:t>
            </a:r>
            <a:endParaRPr lang="tr-TR" dirty="0">
              <a:solidFill>
                <a:schemeClr val="bg1"/>
              </a:solidFill>
            </a:endParaRPr>
          </a:p>
        </p:txBody>
      </p:sp>
    </p:spTree>
    <p:extLst>
      <p:ext uri="{BB962C8B-B14F-4D97-AF65-F5344CB8AC3E}">
        <p14:creationId xmlns:p14="http://schemas.microsoft.com/office/powerpoint/2010/main" val="23564197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38</a:t>
            </a:r>
            <a:endParaRPr lang="tr-TR" dirty="0">
              <a:solidFill>
                <a:schemeClr val="bg1"/>
              </a:solidFill>
            </a:endParaRPr>
          </a:p>
        </p:txBody>
      </p:sp>
      <p:sp>
        <p:nvSpPr>
          <p:cNvPr id="2" name="Dikdörtgen 1"/>
          <p:cNvSpPr/>
          <p:nvPr/>
        </p:nvSpPr>
        <p:spPr>
          <a:xfrm>
            <a:off x="11705" y="1772816"/>
            <a:ext cx="9144000"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SW3.1.1.1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Eğer sadece tek seri oluşuyorsa, seri final gibi nitelendirilir ve sadece final müsabakaları sırasında yüzdürülür</a:t>
            </a:r>
            <a:r>
              <a:rPr lang="tr-TR" sz="2800" dirty="0" smtClean="0">
                <a:solidFill>
                  <a:schemeClr val="bg1"/>
                </a:solidFill>
                <a:latin typeface="Arial" panose="020B0604020202020204" pitchFamily="34" charset="0"/>
              </a:rPr>
              <a:t>.</a:t>
            </a: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SW3.1.1.2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Eğer </a:t>
            </a:r>
            <a:r>
              <a:rPr lang="tr-TR" sz="2800" dirty="0">
                <a:solidFill>
                  <a:srgbClr val="FFFF00"/>
                </a:solidFill>
                <a:latin typeface="Arial" panose="020B0604020202020204" pitchFamily="34" charset="0"/>
              </a:rPr>
              <a:t>iki seri </a:t>
            </a:r>
            <a:r>
              <a:rPr lang="tr-TR" sz="2800" dirty="0">
                <a:solidFill>
                  <a:schemeClr val="bg1"/>
                </a:solidFill>
                <a:latin typeface="Arial" panose="020B0604020202020204" pitchFamily="34" charset="0"/>
              </a:rPr>
              <a:t>oluşuyorsa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1-en </a:t>
            </a:r>
            <a:r>
              <a:rPr lang="tr-TR" sz="2800" dirty="0">
                <a:solidFill>
                  <a:schemeClr val="bg1"/>
                </a:solidFill>
                <a:latin typeface="Arial" panose="020B0604020202020204" pitchFamily="34" charset="0"/>
              </a:rPr>
              <a:t>iyi dereceye sahip yüzücü ikinci seride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2-ondan </a:t>
            </a:r>
            <a:r>
              <a:rPr lang="tr-TR" sz="2800" dirty="0">
                <a:solidFill>
                  <a:schemeClr val="bg1"/>
                </a:solidFill>
                <a:latin typeface="Arial" panose="020B0604020202020204" pitchFamily="34" charset="0"/>
              </a:rPr>
              <a:t>sonra gelen yüzücü birinci </a:t>
            </a:r>
            <a:r>
              <a:rPr lang="tr-TR" sz="2800" dirty="0" smtClean="0">
                <a:solidFill>
                  <a:schemeClr val="bg1"/>
                </a:solidFill>
                <a:latin typeface="Arial" panose="020B0604020202020204" pitchFamily="34" charset="0"/>
              </a:rPr>
              <a:t>seride,</a:t>
            </a:r>
          </a:p>
          <a:p>
            <a:pPr algn="just"/>
            <a:r>
              <a:rPr lang="tr-TR" sz="2800" dirty="0" smtClean="0">
                <a:solidFill>
                  <a:schemeClr val="bg1"/>
                </a:solidFill>
                <a:latin typeface="Arial" panose="020B0604020202020204" pitchFamily="34" charset="0"/>
              </a:rPr>
              <a:t>3-bir </a:t>
            </a:r>
            <a:r>
              <a:rPr lang="tr-TR" sz="2800" dirty="0">
                <a:solidFill>
                  <a:schemeClr val="bg1"/>
                </a:solidFill>
                <a:latin typeface="Arial" panose="020B0604020202020204" pitchFamily="34" charset="0"/>
              </a:rPr>
              <a:t>sonraki ikinci seride,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4-daha </a:t>
            </a:r>
            <a:r>
              <a:rPr lang="tr-TR" sz="2800" dirty="0">
                <a:solidFill>
                  <a:schemeClr val="bg1"/>
                </a:solidFill>
                <a:latin typeface="Arial" panose="020B0604020202020204" pitchFamily="34" charset="0"/>
              </a:rPr>
              <a:t>sonraki birinci seride olacak şekilde yüzücüler bitene kadar devam edilerek serileme tamamlanır.</a:t>
            </a:r>
          </a:p>
        </p:txBody>
      </p:sp>
    </p:spTree>
    <p:extLst>
      <p:ext uri="{BB962C8B-B14F-4D97-AF65-F5344CB8AC3E}">
        <p14:creationId xmlns:p14="http://schemas.microsoft.com/office/powerpoint/2010/main" val="340539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39</a:t>
            </a:r>
            <a:endParaRPr lang="tr-TR" dirty="0">
              <a:solidFill>
                <a:schemeClr val="bg1"/>
              </a:solidFill>
            </a:endParaRPr>
          </a:p>
        </p:txBody>
      </p:sp>
      <p:sp>
        <p:nvSpPr>
          <p:cNvPr id="2" name="Dikdörtgen 1"/>
          <p:cNvSpPr/>
          <p:nvPr/>
        </p:nvSpPr>
        <p:spPr>
          <a:xfrm>
            <a:off x="179512" y="1772816"/>
            <a:ext cx="8640960" cy="4832092"/>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SW3.1.1.3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Eğer </a:t>
            </a:r>
            <a:r>
              <a:rPr lang="tr-TR" sz="2800" dirty="0">
                <a:solidFill>
                  <a:srgbClr val="FFFF00"/>
                </a:solidFill>
                <a:latin typeface="Arial" panose="020B0604020202020204" pitchFamily="34" charset="0"/>
              </a:rPr>
              <a:t>üç seri </a:t>
            </a:r>
            <a:r>
              <a:rPr lang="tr-TR" sz="2800" dirty="0">
                <a:solidFill>
                  <a:schemeClr val="bg1"/>
                </a:solidFill>
                <a:latin typeface="Arial" panose="020B0604020202020204" pitchFamily="34" charset="0"/>
              </a:rPr>
              <a:t>oluşuyorsa,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1-en </a:t>
            </a:r>
            <a:r>
              <a:rPr lang="tr-TR" sz="2800" dirty="0">
                <a:solidFill>
                  <a:schemeClr val="bg1"/>
                </a:solidFill>
                <a:latin typeface="Arial" panose="020B0604020202020204" pitchFamily="34" charset="0"/>
              </a:rPr>
              <a:t>iyi dereceye sahip yüzücü üçüncü seride,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2-sonraki </a:t>
            </a:r>
            <a:r>
              <a:rPr lang="tr-TR" sz="2800" dirty="0">
                <a:solidFill>
                  <a:schemeClr val="bg1"/>
                </a:solidFill>
                <a:latin typeface="Arial" panose="020B0604020202020204" pitchFamily="34" charset="0"/>
              </a:rPr>
              <a:t>en iyi dereceye sahip olan ikinci seride,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3-bir </a:t>
            </a:r>
            <a:r>
              <a:rPr lang="tr-TR" sz="2800" dirty="0">
                <a:solidFill>
                  <a:schemeClr val="bg1"/>
                </a:solidFill>
                <a:latin typeface="Arial" panose="020B0604020202020204" pitchFamily="34" charset="0"/>
              </a:rPr>
              <a:t>sonraki birinci seride yer </a:t>
            </a:r>
            <a:r>
              <a:rPr lang="tr-TR" sz="2800" dirty="0" smtClean="0">
                <a:solidFill>
                  <a:schemeClr val="bg1"/>
                </a:solidFill>
                <a:latin typeface="Arial" panose="020B0604020202020204" pitchFamily="34" charset="0"/>
              </a:rPr>
              <a:t>alacaktır. </a:t>
            </a:r>
          </a:p>
          <a:p>
            <a:pPr algn="just"/>
            <a:r>
              <a:rPr lang="tr-TR" sz="2800" dirty="0" smtClean="0">
                <a:solidFill>
                  <a:schemeClr val="bg1"/>
                </a:solidFill>
                <a:latin typeface="Arial" panose="020B0604020202020204" pitchFamily="34" charset="0"/>
              </a:rPr>
              <a:t>4-Dördüncü </a:t>
            </a:r>
            <a:r>
              <a:rPr lang="tr-TR" sz="2800" dirty="0">
                <a:solidFill>
                  <a:schemeClr val="bg1"/>
                </a:solidFill>
                <a:latin typeface="Arial" panose="020B0604020202020204" pitchFamily="34" charset="0"/>
              </a:rPr>
              <a:t>en iyi dereceye sahip yüzücü üçüncü seride, </a:t>
            </a:r>
            <a:endParaRPr lang="tr-TR" sz="2800" dirty="0" smtClean="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5-beşinci </a:t>
            </a:r>
            <a:r>
              <a:rPr lang="tr-TR" sz="2800" dirty="0">
                <a:solidFill>
                  <a:schemeClr val="bg1"/>
                </a:solidFill>
                <a:latin typeface="Arial" panose="020B0604020202020204" pitchFamily="34" charset="0"/>
              </a:rPr>
              <a:t>derecede olan ikinci seride </a:t>
            </a:r>
            <a:r>
              <a:rPr lang="tr-TR" sz="2800" dirty="0" smtClean="0">
                <a:solidFill>
                  <a:schemeClr val="bg1"/>
                </a:solidFill>
                <a:latin typeface="Arial" panose="020B0604020202020204" pitchFamily="34" charset="0"/>
              </a:rPr>
              <a:t>ve </a:t>
            </a:r>
          </a:p>
          <a:p>
            <a:pPr algn="just"/>
            <a:r>
              <a:rPr lang="tr-TR" sz="2800" dirty="0" smtClean="0">
                <a:solidFill>
                  <a:schemeClr val="bg1"/>
                </a:solidFill>
                <a:latin typeface="Arial" panose="020B0604020202020204" pitchFamily="34" charset="0"/>
              </a:rPr>
              <a:t>6-altıncı </a:t>
            </a:r>
            <a:r>
              <a:rPr lang="tr-TR" sz="2800" dirty="0">
                <a:solidFill>
                  <a:schemeClr val="bg1"/>
                </a:solidFill>
                <a:latin typeface="Arial" panose="020B0604020202020204" pitchFamily="34" charset="0"/>
              </a:rPr>
              <a:t>derecede olan </a:t>
            </a:r>
            <a:r>
              <a:rPr lang="tr-TR" sz="2800" dirty="0" smtClean="0">
                <a:solidFill>
                  <a:schemeClr val="bg1"/>
                </a:solidFill>
                <a:latin typeface="Arial" panose="020B0604020202020204" pitchFamily="34" charset="0"/>
              </a:rPr>
              <a:t>birinci, </a:t>
            </a:r>
          </a:p>
          <a:p>
            <a:pPr algn="just"/>
            <a:r>
              <a:rPr lang="tr-TR" sz="2800" dirty="0" smtClean="0">
                <a:solidFill>
                  <a:schemeClr val="bg1"/>
                </a:solidFill>
                <a:latin typeface="Arial" panose="020B0604020202020204" pitchFamily="34" charset="0"/>
              </a:rPr>
              <a:t>7-yedinci </a:t>
            </a:r>
            <a:r>
              <a:rPr lang="tr-TR" sz="2800" dirty="0">
                <a:solidFill>
                  <a:schemeClr val="bg1"/>
                </a:solidFill>
                <a:latin typeface="Arial" panose="020B0604020202020204" pitchFamily="34" charset="0"/>
              </a:rPr>
              <a:t>derecede olan üçüncü seride yer alacak şekilde yüzücüler bitene kadar devam edilerek serileme tamamlanır.</a:t>
            </a:r>
            <a:endParaRPr lang="tr-TR" dirty="0"/>
          </a:p>
        </p:txBody>
      </p:sp>
    </p:spTree>
    <p:extLst>
      <p:ext uri="{BB962C8B-B14F-4D97-AF65-F5344CB8AC3E}">
        <p14:creationId xmlns:p14="http://schemas.microsoft.com/office/powerpoint/2010/main" val="10246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40</a:t>
            </a:r>
            <a:endParaRPr lang="tr-TR" dirty="0">
              <a:solidFill>
                <a:schemeClr val="bg1"/>
              </a:solidFill>
            </a:endParaRPr>
          </a:p>
        </p:txBody>
      </p:sp>
      <p:sp>
        <p:nvSpPr>
          <p:cNvPr id="2" name="Dikdörtgen 1"/>
          <p:cNvSpPr/>
          <p:nvPr/>
        </p:nvSpPr>
        <p:spPr>
          <a:xfrm>
            <a:off x="11705" y="1772816"/>
            <a:ext cx="9144000" cy="4678204"/>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SW3.1.1.4</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Eğer </a:t>
            </a:r>
            <a:r>
              <a:rPr lang="tr-TR" sz="2800" dirty="0">
                <a:solidFill>
                  <a:schemeClr val="bg1"/>
                </a:solidFill>
                <a:latin typeface="Arial" panose="020B0604020202020204" pitchFamily="34" charset="0"/>
              </a:rPr>
              <a:t>dört veya daha fazla seri oluşuyorsa, yarışın son üç serisi SW 3.1.1.3' e göre yapılır. Son dört seriden önceki seri, daha sonra gelen en iyi dereceye sahip yüzücülerden  oluşur. Son dört seriden önceki seri, bunlardan sonra gelen en iyi dereceye sahip yüzücülerden oluşacak şekilde yüzücüler bitene kadar devam edecek şekilde seriler tamamlanır</a:t>
            </a:r>
            <a:r>
              <a:rPr lang="tr-TR" sz="2800" dirty="0" smtClean="0">
                <a:solidFill>
                  <a:schemeClr val="bg1"/>
                </a:solidFill>
                <a:latin typeface="Arial" panose="020B0604020202020204" pitchFamily="34" charset="0"/>
              </a:rPr>
              <a:t>. Her </a:t>
            </a:r>
            <a:r>
              <a:rPr lang="tr-TR" sz="2800" dirty="0">
                <a:solidFill>
                  <a:schemeClr val="bg1"/>
                </a:solidFill>
                <a:latin typeface="Arial" panose="020B0604020202020204" pitchFamily="34" charset="0"/>
              </a:rPr>
              <a:t>serideki kulvar sıralaması SW </a:t>
            </a:r>
            <a:r>
              <a:rPr lang="tr-TR" sz="2800" dirty="0" smtClean="0">
                <a:solidFill>
                  <a:schemeClr val="bg1"/>
                </a:solidFill>
                <a:latin typeface="Arial" panose="020B0604020202020204" pitchFamily="34" charset="0"/>
              </a:rPr>
              <a:t>3.1.2' </a:t>
            </a:r>
            <a:r>
              <a:rPr lang="tr-TR" sz="2800" dirty="0">
                <a:solidFill>
                  <a:schemeClr val="bg1"/>
                </a:solidFill>
                <a:latin typeface="Arial" panose="020B0604020202020204" pitchFamily="34" charset="0"/>
              </a:rPr>
              <a:t>de kısaca anlatılan örnekteki gibi verilen derecelerin düşüş  sırasına göre yapılır. </a:t>
            </a:r>
            <a:endParaRPr lang="tr-TR" sz="2800" dirty="0" smtClean="0">
              <a:solidFill>
                <a:schemeClr val="bg1"/>
              </a:solidFill>
              <a:latin typeface="Arial" panose="020B0604020202020204" pitchFamily="34" charset="0"/>
            </a:endParaRPr>
          </a:p>
          <a:p>
            <a:pPr algn="ctr"/>
            <a:endParaRPr lang="tr-TR" sz="2800" b="1" dirty="0">
              <a:solidFill>
                <a:schemeClr val="bg1"/>
              </a:solidFill>
              <a:latin typeface="Arial" panose="020B0604020202020204" pitchFamily="34" charset="0"/>
            </a:endParaRPr>
          </a:p>
          <a:p>
            <a:r>
              <a:rPr lang="tr-TR" dirty="0" smtClean="0"/>
              <a:t> </a:t>
            </a:r>
            <a:endParaRPr lang="tr-TR" dirty="0"/>
          </a:p>
        </p:txBody>
      </p:sp>
    </p:spTree>
    <p:extLst>
      <p:ext uri="{BB962C8B-B14F-4D97-AF65-F5344CB8AC3E}">
        <p14:creationId xmlns:p14="http://schemas.microsoft.com/office/powerpoint/2010/main" val="473792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41</a:t>
            </a:r>
            <a:endParaRPr lang="tr-TR" dirty="0">
              <a:solidFill>
                <a:schemeClr val="bg1"/>
              </a:solidFill>
            </a:endParaRPr>
          </a:p>
        </p:txBody>
      </p:sp>
      <p:sp>
        <p:nvSpPr>
          <p:cNvPr id="2" name="Dikdörtgen 1"/>
          <p:cNvSpPr/>
          <p:nvPr/>
        </p:nvSpPr>
        <p:spPr>
          <a:xfrm>
            <a:off x="11705" y="1772817"/>
            <a:ext cx="9132295" cy="5085184"/>
          </a:xfrm>
          <a:prstGeom prst="rect">
            <a:avLst/>
          </a:prstGeom>
        </p:spPr>
        <p:txBody>
          <a:bodyPr wrap="square">
            <a:spAutoFit/>
          </a:bodyPr>
          <a:lstStyle/>
          <a:p>
            <a:pPr algn="just"/>
            <a:r>
              <a:rPr lang="tr-TR" sz="2400" b="1" u="sng" dirty="0" smtClean="0">
                <a:solidFill>
                  <a:schemeClr val="bg1"/>
                </a:solidFill>
                <a:latin typeface="Arial" panose="020B0604020202020204" pitchFamily="34" charset="0"/>
              </a:rPr>
              <a:t>SW3.1.1.5</a:t>
            </a:r>
            <a:r>
              <a:rPr lang="tr-TR" sz="2400" b="1" dirty="0" smtClean="0">
                <a:solidFill>
                  <a:schemeClr val="bg1"/>
                </a:solidFill>
                <a:latin typeface="Arial" panose="020B0604020202020204" pitchFamily="34" charset="0"/>
              </a:rPr>
              <a:t>  </a:t>
            </a:r>
            <a:r>
              <a:rPr lang="tr-TR" sz="2400" dirty="0" smtClean="0">
                <a:solidFill>
                  <a:schemeClr val="bg1"/>
                </a:solidFill>
                <a:latin typeface="Arial" panose="020B0604020202020204" pitchFamily="34" charset="0"/>
              </a:rPr>
              <a:t>400 m</a:t>
            </a:r>
            <a:r>
              <a:rPr lang="tr-TR" sz="2400" dirty="0">
                <a:solidFill>
                  <a:schemeClr val="bg1"/>
                </a:solidFill>
                <a:latin typeface="Arial" panose="020B0604020202020204" pitchFamily="34" charset="0"/>
              </a:rPr>
              <a:t>, </a:t>
            </a:r>
            <a:r>
              <a:rPr lang="tr-TR" sz="2400" dirty="0" smtClean="0">
                <a:solidFill>
                  <a:schemeClr val="bg1"/>
                </a:solidFill>
                <a:latin typeface="Arial" panose="020B0604020202020204" pitchFamily="34" charset="0"/>
              </a:rPr>
              <a:t>800 m </a:t>
            </a:r>
            <a:r>
              <a:rPr lang="tr-TR" sz="2400" dirty="0">
                <a:solidFill>
                  <a:schemeClr val="bg1"/>
                </a:solidFill>
                <a:latin typeface="Arial" panose="020B0604020202020204" pitchFamily="34" charset="0"/>
              </a:rPr>
              <a:t>ve </a:t>
            </a:r>
            <a:r>
              <a:rPr lang="tr-TR" sz="2400" dirty="0" smtClean="0">
                <a:solidFill>
                  <a:schemeClr val="bg1"/>
                </a:solidFill>
                <a:latin typeface="Arial" panose="020B0604020202020204" pitchFamily="34" charset="0"/>
              </a:rPr>
              <a:t>1500 m </a:t>
            </a:r>
            <a:r>
              <a:rPr lang="tr-TR" sz="2400" dirty="0">
                <a:solidFill>
                  <a:schemeClr val="bg1"/>
                </a:solidFill>
                <a:latin typeface="Arial" panose="020B0604020202020204" pitchFamily="34" charset="0"/>
              </a:rPr>
              <a:t>yarışlarında</a:t>
            </a:r>
            <a:r>
              <a:rPr lang="tr-TR" sz="2400" dirty="0" smtClean="0">
                <a:solidFill>
                  <a:schemeClr val="bg1"/>
                </a:solidFill>
                <a:latin typeface="Arial" panose="020B0604020202020204" pitchFamily="34" charset="0"/>
              </a:rPr>
              <a:t>; son </a:t>
            </a:r>
            <a:r>
              <a:rPr lang="tr-TR" sz="2400" dirty="0">
                <a:solidFill>
                  <a:schemeClr val="bg1"/>
                </a:solidFill>
                <a:latin typeface="Arial" panose="020B0604020202020204" pitchFamily="34" charset="0"/>
              </a:rPr>
              <a:t>iki seriler SW 3.1.1.2.’e göre kulvarlandırılmalıdır. </a:t>
            </a:r>
          </a:p>
          <a:p>
            <a:pPr algn="just"/>
            <a:r>
              <a:rPr lang="tr-TR" sz="2400" dirty="0">
                <a:solidFill>
                  <a:schemeClr val="bg1"/>
                </a:solidFill>
                <a:latin typeface="Arial" panose="020B0604020202020204" pitchFamily="34" charset="0"/>
              </a:rPr>
              <a:t> </a:t>
            </a:r>
          </a:p>
          <a:p>
            <a:pPr algn="just"/>
            <a:r>
              <a:rPr lang="tr-TR" sz="2400" b="1" u="sng" dirty="0" smtClean="0">
                <a:solidFill>
                  <a:schemeClr val="bg1"/>
                </a:solidFill>
                <a:latin typeface="Arial" panose="020B0604020202020204" pitchFamily="34" charset="0"/>
              </a:rPr>
              <a:t>SW3.1.1.6</a:t>
            </a:r>
            <a:r>
              <a:rPr lang="tr-TR" sz="2400" b="1" dirty="0" smtClean="0">
                <a:solidFill>
                  <a:schemeClr val="bg1"/>
                </a:solidFill>
                <a:latin typeface="Arial" panose="020B0604020202020204" pitchFamily="34" charset="0"/>
              </a:rPr>
              <a:t> </a:t>
            </a:r>
            <a:r>
              <a:rPr lang="tr-TR" sz="2400" dirty="0" smtClean="0">
                <a:solidFill>
                  <a:schemeClr val="bg1"/>
                </a:solidFill>
                <a:latin typeface="Arial" panose="020B0604020202020204" pitchFamily="34" charset="0"/>
              </a:rPr>
              <a:t>İstisna: Bir </a:t>
            </a:r>
            <a:r>
              <a:rPr lang="tr-TR" sz="2400" dirty="0">
                <a:solidFill>
                  <a:schemeClr val="bg1"/>
                </a:solidFill>
                <a:latin typeface="Arial" panose="020B0604020202020204" pitchFamily="34" charset="0"/>
              </a:rPr>
              <a:t>sitilde iki yada daha fazla seri varsa</a:t>
            </a:r>
            <a:r>
              <a:rPr lang="tr-TR" sz="2400" dirty="0" smtClean="0">
                <a:solidFill>
                  <a:schemeClr val="bg1"/>
                </a:solidFill>
                <a:latin typeface="Arial" panose="020B0604020202020204" pitchFamily="34" charset="0"/>
              </a:rPr>
              <a:t>, ilk </a:t>
            </a:r>
            <a:r>
              <a:rPr lang="tr-TR" sz="2400" dirty="0">
                <a:solidFill>
                  <a:schemeClr val="bg1"/>
                </a:solidFill>
                <a:latin typeface="Arial" panose="020B0604020202020204" pitchFamily="34" charset="0"/>
              </a:rPr>
              <a:t>seride minimum 3 yüzücü olmalıdır fakat sonraki serilerde 3 ten az olabilir. Yüzme – 2013-2017 FINA 16 Ağustos, 2013                                                                                                                                                      </a:t>
            </a:r>
          </a:p>
          <a:p>
            <a:pPr algn="just"/>
            <a:r>
              <a:rPr lang="tr-TR" sz="2400" dirty="0">
                <a:solidFill>
                  <a:schemeClr val="bg1"/>
                </a:solidFill>
                <a:latin typeface="Arial" panose="020B0604020202020204" pitchFamily="34" charset="0"/>
              </a:rPr>
              <a:t> </a:t>
            </a:r>
          </a:p>
          <a:p>
            <a:pPr algn="just"/>
            <a:r>
              <a:rPr lang="tr-TR" sz="2400" b="1" u="sng" dirty="0" smtClean="0">
                <a:solidFill>
                  <a:schemeClr val="bg1"/>
                </a:solidFill>
                <a:latin typeface="Arial" panose="020B0604020202020204" pitchFamily="34" charset="0"/>
              </a:rPr>
              <a:t>SW3.1.1.7</a:t>
            </a:r>
            <a:r>
              <a:rPr lang="tr-TR" sz="2400" b="1" dirty="0" smtClean="0">
                <a:solidFill>
                  <a:schemeClr val="bg1"/>
                </a:solidFill>
                <a:latin typeface="Arial" panose="020B0604020202020204" pitchFamily="34" charset="0"/>
              </a:rPr>
              <a:t> </a:t>
            </a:r>
            <a:r>
              <a:rPr lang="tr-TR" sz="2400" dirty="0">
                <a:solidFill>
                  <a:schemeClr val="bg1"/>
                </a:solidFill>
                <a:latin typeface="Arial" panose="020B0604020202020204" pitchFamily="34" charset="0"/>
              </a:rPr>
              <a:t>10 kulvarlı bir havuzda 800 ve 1500 metre serbest yarışlarında 8.sırada aynı dereceli 2 yüzücü varsa 8 ve 9. Kulvarlar</a:t>
            </a:r>
            <a:r>
              <a:rPr lang="tr-TR" sz="2400" dirty="0" smtClean="0">
                <a:solidFill>
                  <a:schemeClr val="bg1"/>
                </a:solidFill>
                <a:latin typeface="Arial" panose="020B0604020202020204" pitchFamily="34" charset="0"/>
              </a:rPr>
              <a:t>, aynı </a:t>
            </a:r>
            <a:r>
              <a:rPr lang="tr-TR" sz="2400" dirty="0">
                <a:solidFill>
                  <a:schemeClr val="bg1"/>
                </a:solidFill>
                <a:latin typeface="Arial" panose="020B0604020202020204" pitchFamily="34" charset="0"/>
              </a:rPr>
              <a:t>dereceli 3 yüzücü varsa 8</a:t>
            </a:r>
            <a:r>
              <a:rPr lang="tr-TR" sz="2400" dirty="0" smtClean="0">
                <a:solidFill>
                  <a:schemeClr val="bg1"/>
                </a:solidFill>
                <a:latin typeface="Arial" panose="020B0604020202020204" pitchFamily="34" charset="0"/>
              </a:rPr>
              <a:t>, 9 </a:t>
            </a:r>
            <a:r>
              <a:rPr lang="tr-TR" sz="2400" dirty="0">
                <a:solidFill>
                  <a:schemeClr val="bg1"/>
                </a:solidFill>
                <a:latin typeface="Arial" panose="020B0604020202020204" pitchFamily="34" charset="0"/>
              </a:rPr>
              <a:t>ve 0 nolu kulvarlar kullanılır. </a:t>
            </a:r>
          </a:p>
          <a:p>
            <a:pPr algn="just"/>
            <a:r>
              <a:rPr lang="tr-TR" sz="2400" dirty="0">
                <a:solidFill>
                  <a:schemeClr val="bg1"/>
                </a:solidFill>
                <a:latin typeface="Arial" panose="020B0604020202020204" pitchFamily="34" charset="0"/>
              </a:rPr>
              <a:t> </a:t>
            </a:r>
          </a:p>
          <a:p>
            <a:pPr algn="just"/>
            <a:r>
              <a:rPr lang="tr-TR" sz="2400" b="1" u="sng" dirty="0" smtClean="0">
                <a:solidFill>
                  <a:schemeClr val="bg1"/>
                </a:solidFill>
                <a:latin typeface="Arial" panose="020B0604020202020204" pitchFamily="34" charset="0"/>
              </a:rPr>
              <a:t>SW3.1.1.8</a:t>
            </a:r>
            <a:r>
              <a:rPr lang="tr-TR" sz="2400" b="1" dirty="0" smtClean="0">
                <a:solidFill>
                  <a:schemeClr val="bg1"/>
                </a:solidFill>
                <a:latin typeface="Arial" panose="020B0604020202020204" pitchFamily="34" charset="0"/>
              </a:rPr>
              <a:t>  </a:t>
            </a:r>
            <a:r>
              <a:rPr lang="tr-TR" sz="2400" dirty="0">
                <a:solidFill>
                  <a:schemeClr val="bg1"/>
                </a:solidFill>
                <a:latin typeface="Arial" panose="020B0604020202020204" pitchFamily="34" charset="0"/>
              </a:rPr>
              <a:t>Eğer 10 kulvarlı bir havuz yoksa SW 3.2.3 kullanılır.</a:t>
            </a:r>
            <a:r>
              <a:rPr lang="tr-TR" sz="2400" dirty="0" smtClean="0"/>
              <a:t> </a:t>
            </a:r>
            <a:endParaRPr lang="tr-TR" sz="2400" dirty="0"/>
          </a:p>
        </p:txBody>
      </p:sp>
    </p:spTree>
    <p:extLst>
      <p:ext uri="{BB962C8B-B14F-4D97-AF65-F5344CB8AC3E}">
        <p14:creationId xmlns:p14="http://schemas.microsoft.com/office/powerpoint/2010/main" val="2517405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700808"/>
            <a:ext cx="9132295" cy="5601533"/>
          </a:xfrm>
          <a:prstGeom prst="rect">
            <a:avLst/>
          </a:prstGeom>
        </p:spPr>
        <p:txBody>
          <a:bodyPr wrap="square">
            <a:spAutoFit/>
          </a:bodyPr>
          <a:lstStyle/>
          <a:p>
            <a:pPr algn="just"/>
            <a:r>
              <a:rPr lang="tr-TR" sz="2600" b="1" u="sng" dirty="0" smtClean="0">
                <a:solidFill>
                  <a:schemeClr val="bg1"/>
                </a:solidFill>
                <a:latin typeface="Arial" panose="020B0604020202020204" pitchFamily="34" charset="0"/>
              </a:rPr>
              <a:t>SW3.1.2</a:t>
            </a:r>
            <a:r>
              <a:rPr lang="tr-TR" sz="2600" b="1" dirty="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50 </a:t>
            </a:r>
            <a:r>
              <a:rPr lang="tr-TR" sz="2600" dirty="0">
                <a:solidFill>
                  <a:schemeClr val="bg1"/>
                </a:solidFill>
                <a:latin typeface="Arial" panose="020B0604020202020204" pitchFamily="34" charset="0"/>
              </a:rPr>
              <a:t>metrelik havuzlarda </a:t>
            </a:r>
            <a:r>
              <a:rPr lang="tr-TR" sz="2600" dirty="0" smtClean="0">
                <a:solidFill>
                  <a:schemeClr val="bg1"/>
                </a:solidFill>
                <a:latin typeface="Arial" panose="020B0604020202020204" pitchFamily="34" charset="0"/>
              </a:rPr>
              <a:t>50 metre </a:t>
            </a:r>
            <a:r>
              <a:rPr lang="tr-TR" sz="2600" dirty="0">
                <a:solidFill>
                  <a:schemeClr val="bg1"/>
                </a:solidFill>
                <a:latin typeface="Arial" panose="020B0604020202020204" pitchFamily="34" charset="0"/>
              </a:rPr>
              <a:t>yarışlarının haricinde kulvar dağılımı, (çıkış kenarında yüz havuza dönük durulduğunda en sağdaki kulvar 1 numaralı kulvardır</a:t>
            </a:r>
            <a:r>
              <a:rPr lang="tr-TR" sz="2600" dirty="0" smtClean="0">
                <a:solidFill>
                  <a:schemeClr val="bg1"/>
                </a:solidFill>
                <a:latin typeface="Arial" panose="020B0604020202020204" pitchFamily="34" charset="0"/>
              </a:rPr>
              <a:t>, 10 </a:t>
            </a:r>
            <a:r>
              <a:rPr lang="tr-TR" sz="2600" dirty="0">
                <a:solidFill>
                  <a:schemeClr val="bg1"/>
                </a:solidFill>
                <a:latin typeface="Arial" panose="020B0604020202020204" pitchFamily="34" charset="0"/>
              </a:rPr>
              <a:t>kulvarlı havuzlarda 0) </a:t>
            </a:r>
            <a:r>
              <a:rPr lang="tr-TR" sz="2600" dirty="0">
                <a:solidFill>
                  <a:srgbClr val="FFFF00"/>
                </a:solidFill>
                <a:latin typeface="Arial" panose="020B0604020202020204" pitchFamily="34" charset="0"/>
              </a:rPr>
              <a:t>en iyi dereceye sahip yüzücü kulvar sayısı tek numaralı havuzlarda orta </a:t>
            </a:r>
            <a:r>
              <a:rPr lang="tr-TR" sz="2600" dirty="0" smtClean="0">
                <a:solidFill>
                  <a:srgbClr val="FFFF00"/>
                </a:solidFill>
                <a:latin typeface="Arial" panose="020B0604020202020204" pitchFamily="34" charset="0"/>
              </a:rPr>
              <a:t>kulvarda</a:t>
            </a:r>
            <a:r>
              <a:rPr lang="tr-TR" sz="2600"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6 ve 8 kulvarlı havuzlarda 3. veya 4. kulvarda yer alır. </a:t>
            </a:r>
            <a:r>
              <a:rPr lang="tr-TR" sz="2600" dirty="0">
                <a:solidFill>
                  <a:srgbClr val="FFFF00"/>
                </a:solidFill>
                <a:latin typeface="Arial" panose="020B0604020202020204" pitchFamily="34" charset="0"/>
              </a:rPr>
              <a:t>10 kulvarlı havuzlarda en iyi dereceli sporcu 4. Kulvarda yer almalıdır</a:t>
            </a:r>
            <a:r>
              <a:rPr lang="tr-TR" sz="2600" dirty="0" smtClean="0">
                <a:solidFill>
                  <a:schemeClr val="bg1"/>
                </a:solidFill>
                <a:latin typeface="Arial" panose="020B0604020202020204" pitchFamily="34" charset="0"/>
              </a:rPr>
              <a:t>. Ondan </a:t>
            </a:r>
            <a:r>
              <a:rPr lang="tr-TR" sz="2600" dirty="0">
                <a:solidFill>
                  <a:schemeClr val="bg1"/>
                </a:solidFill>
                <a:latin typeface="Arial" panose="020B0604020202020204" pitchFamily="34" charset="0"/>
              </a:rPr>
              <a:t>sonra en iyi dereceye sahip yüzücü birincinin solunda, </a:t>
            </a:r>
            <a:r>
              <a:rPr lang="tr-TR" sz="2600" dirty="0" smtClean="0">
                <a:solidFill>
                  <a:schemeClr val="bg1"/>
                </a:solidFill>
                <a:latin typeface="Arial" panose="020B0604020202020204" pitchFamily="34" charset="0"/>
              </a:rPr>
              <a:t>diğerleri de </a:t>
            </a:r>
            <a:r>
              <a:rPr lang="tr-TR" sz="2600" dirty="0">
                <a:solidFill>
                  <a:schemeClr val="bg1"/>
                </a:solidFill>
                <a:latin typeface="Arial" panose="020B0604020202020204" pitchFamily="34" charset="0"/>
              </a:rPr>
              <a:t>sırasıyla sağda ve solda olacak şekilde </a:t>
            </a:r>
            <a:r>
              <a:rPr lang="tr-TR" sz="2600" dirty="0" smtClean="0">
                <a:solidFill>
                  <a:schemeClr val="bg1"/>
                </a:solidFill>
                <a:latin typeface="Arial" panose="020B0604020202020204" pitchFamily="34" charset="0"/>
              </a:rPr>
              <a:t>verilen </a:t>
            </a:r>
            <a:r>
              <a:rPr lang="tr-TR" sz="2600" dirty="0">
                <a:solidFill>
                  <a:schemeClr val="bg1"/>
                </a:solidFill>
                <a:latin typeface="Arial" panose="020B0604020202020204" pitchFamily="34" charset="0"/>
              </a:rPr>
              <a:t>derecelere göre yerleştirilir</a:t>
            </a:r>
            <a:r>
              <a:rPr lang="tr-TR" sz="2600" dirty="0" smtClean="0">
                <a:solidFill>
                  <a:schemeClr val="bg1"/>
                </a:solidFill>
                <a:latin typeface="Arial" panose="020B0604020202020204" pitchFamily="34" charset="0"/>
              </a:rPr>
              <a:t>. Dereceleri </a:t>
            </a:r>
            <a:r>
              <a:rPr lang="tr-TR" sz="2600" dirty="0">
                <a:solidFill>
                  <a:schemeClr val="bg1"/>
                </a:solidFill>
                <a:latin typeface="Arial" panose="020B0604020202020204" pitchFamily="34" charset="0"/>
              </a:rPr>
              <a:t>aynı olan yüzücülerin yerleri kura ile belirlenir ve yukarıda anlatıldığı şekilde yerleştirilir. </a:t>
            </a:r>
            <a:endParaRPr lang="tr-TR" sz="2600" dirty="0" smtClean="0">
              <a:solidFill>
                <a:schemeClr val="bg1"/>
              </a:solidFill>
              <a:latin typeface="Arial" panose="020B0604020202020204" pitchFamily="34" charset="0"/>
            </a:endParaRPr>
          </a:p>
          <a:p>
            <a:pPr algn="ctr"/>
            <a:endParaRPr lang="tr-TR" sz="2800" b="1" dirty="0">
              <a:solidFill>
                <a:schemeClr val="bg1"/>
              </a:solidFill>
              <a:latin typeface="Arial" panose="020B0604020202020204" pitchFamily="34" charset="0"/>
            </a:endParaRPr>
          </a:p>
          <a:p>
            <a:r>
              <a:rPr lang="tr-TR" dirty="0" smtClean="0"/>
              <a:t> </a:t>
            </a:r>
            <a:endParaRPr lang="tr-TR" dirty="0"/>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42</a:t>
            </a:r>
            <a:endParaRPr lang="tr-TR" dirty="0">
              <a:solidFill>
                <a:schemeClr val="bg1"/>
              </a:solidFill>
            </a:endParaRPr>
          </a:p>
        </p:txBody>
      </p:sp>
    </p:spTree>
    <p:extLst>
      <p:ext uri="{BB962C8B-B14F-4D97-AF65-F5344CB8AC3E}">
        <p14:creationId xmlns:p14="http://schemas.microsoft.com/office/powerpoint/2010/main" val="29617415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485485"/>
            <a:ext cx="9132295"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SW3.1.3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50 metrelik havuzda yapılan 50 metre yarışlarında yeterli otomatik ekipmanın olması, çıkış hakeminin pozisyonu ve güvenlik gibi hususları </a:t>
            </a:r>
            <a:r>
              <a:rPr lang="tr-TR" sz="2800" dirty="0" smtClean="0">
                <a:solidFill>
                  <a:schemeClr val="bg1"/>
                </a:solidFill>
                <a:latin typeface="Arial" panose="020B0604020202020204" pitchFamily="34" charset="0"/>
              </a:rPr>
              <a:t>göz önünde </a:t>
            </a:r>
            <a:r>
              <a:rPr lang="tr-TR" sz="2800" dirty="0">
                <a:solidFill>
                  <a:schemeClr val="bg1"/>
                </a:solidFill>
                <a:latin typeface="Arial" panose="020B0604020202020204" pitchFamily="34" charset="0"/>
              </a:rPr>
              <a:t>bulunduran Organizasyon Komitesi yarışı normal çıkış ucundan dönüş ucuna veya dönüş  ucundan çıkış ucuna doğru yüzdürebilir. Organizasyon Komitesi bu uygulamayı yarışma başlamadan uygun bir süre önce yarışmacılara bildirecektir</a:t>
            </a:r>
            <a:r>
              <a:rPr lang="tr-TR" sz="2800" dirty="0" smtClean="0">
                <a:solidFill>
                  <a:schemeClr val="bg1"/>
                </a:solidFill>
                <a:latin typeface="Arial" panose="020B0604020202020204" pitchFamily="34" charset="0"/>
              </a:rPr>
              <a:t>. Yarış </a:t>
            </a:r>
            <a:r>
              <a:rPr lang="tr-TR" sz="2800" dirty="0">
                <a:solidFill>
                  <a:schemeClr val="bg1"/>
                </a:solidFill>
                <a:latin typeface="Arial" panose="020B0604020202020204" pitchFamily="34" charset="0"/>
              </a:rPr>
              <a:t>hangi taraftan başlatılırsa başlatılsın yüzücüler daha önce belirlenen kulvarları ne ise çıkış veya dönüş ucunda başladıklarında aynı kulvar numarasında yerlerini alacaktır.</a:t>
            </a:r>
            <a:r>
              <a:rPr lang="tr-TR" dirty="0" smtClean="0"/>
              <a:t> </a:t>
            </a:r>
            <a:endParaRPr lang="tr-TR" dirty="0"/>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43</a:t>
            </a:r>
            <a:endParaRPr lang="tr-TR" dirty="0">
              <a:solidFill>
                <a:schemeClr val="bg1"/>
              </a:solidFill>
            </a:endParaRPr>
          </a:p>
        </p:txBody>
      </p:sp>
    </p:spTree>
    <p:extLst>
      <p:ext uri="{BB962C8B-B14F-4D97-AF65-F5344CB8AC3E}">
        <p14:creationId xmlns:p14="http://schemas.microsoft.com/office/powerpoint/2010/main" val="41547086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44</a:t>
            </a:r>
            <a:endParaRPr lang="tr-TR" dirty="0">
              <a:solidFill>
                <a:schemeClr val="bg1"/>
              </a:solidFill>
            </a:endParaRPr>
          </a:p>
        </p:txBody>
      </p:sp>
      <p:sp>
        <p:nvSpPr>
          <p:cNvPr id="2" name="Dikdörtgen 1"/>
          <p:cNvSpPr/>
          <p:nvPr/>
        </p:nvSpPr>
        <p:spPr>
          <a:xfrm>
            <a:off x="11705" y="1772816"/>
            <a:ext cx="9144000" cy="4401205"/>
          </a:xfrm>
          <a:prstGeom prst="rect">
            <a:avLst/>
          </a:prstGeom>
        </p:spPr>
        <p:txBody>
          <a:bodyPr wrap="square">
            <a:spAutoFit/>
          </a:bodyPr>
          <a:lstStyle/>
          <a:p>
            <a:pPr algn="ctr"/>
            <a:r>
              <a:rPr lang="tr-TR" sz="2800" b="1" dirty="0">
                <a:solidFill>
                  <a:schemeClr val="bg1"/>
                </a:solidFill>
                <a:latin typeface="Arial" panose="020B0604020202020204" pitchFamily="34" charset="0"/>
              </a:rPr>
              <a:t>SW 3.2 YARI FİNALLER VE FİNALLER </a:t>
            </a:r>
            <a:endParaRPr lang="tr-TR" sz="2800" b="1" dirty="0" smtClean="0">
              <a:solidFill>
                <a:schemeClr val="bg1"/>
              </a:solidFill>
              <a:latin typeface="Arial" panose="020B0604020202020204" pitchFamily="34" charset="0"/>
            </a:endParaRPr>
          </a:p>
          <a:p>
            <a:pPr algn="ctr"/>
            <a:endParaRPr lang="tr-TR" sz="2800" b="1"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SW3.2.1</a:t>
            </a:r>
            <a:r>
              <a:rPr lang="tr-TR" sz="2800" dirty="0" smtClean="0">
                <a:solidFill>
                  <a:schemeClr val="bg1"/>
                </a:solidFill>
                <a:latin typeface="Arial" panose="020B0604020202020204" pitchFamily="34" charset="0"/>
              </a:rPr>
              <a:t>Yarı </a:t>
            </a:r>
            <a:r>
              <a:rPr lang="tr-TR" sz="2800" dirty="0">
                <a:solidFill>
                  <a:schemeClr val="bg1"/>
                </a:solidFill>
                <a:latin typeface="Arial" panose="020B0604020202020204" pitchFamily="34" charset="0"/>
              </a:rPr>
              <a:t>finallerde seriler SW3.1.1.2'ye göre yapılır.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SW3.2.2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Herhangi </a:t>
            </a:r>
            <a:r>
              <a:rPr lang="tr-TR" sz="2800" dirty="0">
                <a:solidFill>
                  <a:schemeClr val="bg1"/>
                </a:solidFill>
                <a:latin typeface="Arial" panose="020B0604020202020204" pitchFamily="34" charset="0"/>
              </a:rPr>
              <a:t>bir seçmenin olmadığı doğrudan final olarak yüzülecek yarışlarda kulvar sıralaması SW 3.1.2'ye göre yapılır. Seçmelerin veya yarı finallerin olduğu yarışlarda finalin kulvarları SW 3.1.2 deki kurallar baz alınarak bu seçme veya yarı finalde çıkan derecelere göre yapılır.</a:t>
            </a:r>
            <a:r>
              <a:rPr lang="tr-TR" dirty="0" smtClean="0"/>
              <a:t> </a:t>
            </a:r>
            <a:endParaRPr lang="tr-TR" dirty="0"/>
          </a:p>
        </p:txBody>
      </p:sp>
    </p:spTree>
    <p:extLst>
      <p:ext uri="{BB962C8B-B14F-4D97-AF65-F5344CB8AC3E}">
        <p14:creationId xmlns:p14="http://schemas.microsoft.com/office/powerpoint/2010/main" val="33893416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45</a:t>
            </a:r>
            <a:endParaRPr lang="tr-TR" dirty="0">
              <a:solidFill>
                <a:schemeClr val="bg1"/>
              </a:solidFill>
            </a:endParaRPr>
          </a:p>
        </p:txBody>
      </p:sp>
      <p:sp>
        <p:nvSpPr>
          <p:cNvPr id="2" name="Dikdörtgen 1"/>
          <p:cNvSpPr/>
          <p:nvPr/>
        </p:nvSpPr>
        <p:spPr>
          <a:xfrm>
            <a:off x="11705" y="2276872"/>
            <a:ext cx="9144000"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SW3.2.3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Seçmelerde aynı veya farklı serilerde saniyenin 1/100’ü ölçütünde </a:t>
            </a:r>
            <a:r>
              <a:rPr lang="tr-TR" sz="2800" dirty="0">
                <a:solidFill>
                  <a:srgbClr val="FFFF00"/>
                </a:solidFill>
                <a:latin typeface="Arial" panose="020B0604020202020204" pitchFamily="34" charset="0"/>
              </a:rPr>
              <a:t>dereceleri aynı olan 8. veya 16. </a:t>
            </a:r>
            <a:r>
              <a:rPr lang="tr-TR" sz="2800" dirty="0" smtClean="0">
                <a:solidFill>
                  <a:srgbClr val="FFFF00"/>
                </a:solidFill>
                <a:latin typeface="Arial" panose="020B0604020202020204" pitchFamily="34" charset="0"/>
              </a:rPr>
              <a:t>sırada </a:t>
            </a:r>
            <a:r>
              <a:rPr lang="tr-TR" sz="2800" dirty="0">
                <a:solidFill>
                  <a:srgbClr val="FFFF00"/>
                </a:solidFill>
                <a:latin typeface="Arial" panose="020B0604020202020204" pitchFamily="34" charset="0"/>
              </a:rPr>
              <a:t>yer almış yüzücülerin hangisinin final yüzeceğinin </a:t>
            </a:r>
            <a:r>
              <a:rPr lang="tr-TR" sz="2800" dirty="0">
                <a:solidFill>
                  <a:schemeClr val="bg1"/>
                </a:solidFill>
                <a:latin typeface="Arial" panose="020B0604020202020204" pitchFamily="34" charset="0"/>
              </a:rPr>
              <a:t>saptanması için bir yarış yapılır. Bu yarış bütün yüzücülerin serilerini tamamlamasından bir saat sonra yapılır. Bunda da eşit dereceler olursa yarış tekrarlanır</a:t>
            </a:r>
            <a:r>
              <a:rPr lang="tr-TR" sz="2800" dirty="0" smtClean="0">
                <a:solidFill>
                  <a:schemeClr val="bg1"/>
                </a:solidFill>
                <a:latin typeface="Arial" panose="020B0604020202020204" pitchFamily="34" charset="0"/>
              </a:rPr>
              <a:t>. </a:t>
            </a:r>
            <a:r>
              <a:rPr lang="tr-TR" sz="2800" b="1" dirty="0" smtClean="0">
                <a:solidFill>
                  <a:srgbClr val="FFFF00"/>
                </a:solidFill>
                <a:latin typeface="Arial" panose="020B0604020202020204" pitchFamily="34" charset="0"/>
              </a:rPr>
              <a:t>(Diğer bir deyişle </a:t>
            </a:r>
            <a:r>
              <a:rPr lang="tr-TR" sz="2800" b="1" dirty="0" err="1" smtClean="0">
                <a:solidFill>
                  <a:srgbClr val="FFFF00"/>
                </a:solidFill>
                <a:latin typeface="Arial" panose="020B0604020202020204" pitchFamily="34" charset="0"/>
              </a:rPr>
              <a:t>Swim</a:t>
            </a:r>
            <a:r>
              <a:rPr lang="tr-TR" sz="2800" b="1" dirty="0" smtClean="0">
                <a:solidFill>
                  <a:srgbClr val="FFFF00"/>
                </a:solidFill>
                <a:latin typeface="Arial" panose="020B0604020202020204" pitchFamily="34" charset="0"/>
              </a:rPr>
              <a:t> </a:t>
            </a:r>
            <a:r>
              <a:rPr lang="tr-TR" sz="2800" b="1" dirty="0" err="1" smtClean="0">
                <a:solidFill>
                  <a:srgbClr val="FFFF00"/>
                </a:solidFill>
                <a:latin typeface="Arial" panose="020B0604020202020204" pitchFamily="34" charset="0"/>
              </a:rPr>
              <a:t>off</a:t>
            </a:r>
            <a:r>
              <a:rPr lang="tr-TR" sz="2800" b="1" dirty="0">
                <a:solidFill>
                  <a:srgbClr val="FFFF00"/>
                </a:solidFill>
                <a:latin typeface="Arial" panose="020B0604020202020204" pitchFamily="34" charset="0"/>
              </a:rPr>
              <a:t> </a:t>
            </a:r>
            <a:r>
              <a:rPr lang="tr-TR" sz="2800" b="1" dirty="0" smtClean="0">
                <a:solidFill>
                  <a:srgbClr val="FFFF00"/>
                </a:solidFill>
                <a:latin typeface="Arial" panose="020B0604020202020204" pitchFamily="34" charset="0"/>
              </a:rPr>
              <a:t>yapılır.)</a:t>
            </a:r>
            <a:endParaRPr lang="tr-TR" b="1" dirty="0">
              <a:solidFill>
                <a:srgbClr val="FFFF00"/>
              </a:solidFill>
            </a:endParaRPr>
          </a:p>
        </p:txBody>
      </p:sp>
    </p:spTree>
    <p:extLst>
      <p:ext uri="{BB962C8B-B14F-4D97-AF65-F5344CB8AC3E}">
        <p14:creationId xmlns:p14="http://schemas.microsoft.com/office/powerpoint/2010/main" val="1947819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763688" y="126258"/>
            <a:ext cx="5904656" cy="800219"/>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a:t>
            </a:r>
            <a:r>
              <a:rPr lang="en-CA" altLang="tr-TR" sz="2800" b="1" dirty="0" smtClean="0">
                <a:solidFill>
                  <a:srgbClr val="B4DCFA">
                    <a:lumMod val="25000"/>
                  </a:srgbClr>
                </a:solidFill>
                <a:latin typeface="Arial" pitchFamily="34" charset="0"/>
                <a:ea typeface="Arial" pitchFamily="34" charset="0"/>
                <a:cs typeface="Arial" pitchFamily="34" charset="0"/>
              </a:rPr>
              <a:t>KELİMELER</a:t>
            </a:r>
            <a:r>
              <a:rPr lang="tr-TR" altLang="tr-TR" sz="2800" b="1" dirty="0" smtClean="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a:p>
            <a:pPr eaLnBrk="0" fontAlgn="base" hangingPunct="0">
              <a:spcBef>
                <a:spcPct val="0"/>
              </a:spcBef>
              <a:spcAft>
                <a:spcPct val="0"/>
              </a:spcAft>
            </a:pPr>
            <a:endParaRPr lang="en-CA" altLang="tr-TR" dirty="0">
              <a:solidFill>
                <a:srgbClr val="B4DCFA">
                  <a:lumMod val="25000"/>
                </a:srgbClr>
              </a:solidFill>
              <a:latin typeface="Arial" pitchFamily="34" charset="0"/>
              <a:cs typeface="Arial" pitchFamily="34" charset="0"/>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12776"/>
            <a:ext cx="3840376" cy="5120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8382" y="1438778"/>
            <a:ext cx="4672390" cy="3508653"/>
          </a:xfrm>
          <a:prstGeom prst="rect">
            <a:avLst/>
          </a:prstGeom>
        </p:spPr>
        <p:txBody>
          <a:bodyPr wrap="square">
            <a:spAutoFit/>
          </a:bodyPr>
          <a:lstStyle/>
          <a:p>
            <a:pPr marL="0" lvl="1" algn="just"/>
            <a:r>
              <a:rPr lang="tr-TR" dirty="0" smtClean="0">
                <a:solidFill>
                  <a:prstClr val="black"/>
                </a:solidFill>
              </a:rPr>
              <a:t>•</a:t>
            </a:r>
            <a:r>
              <a:rPr lang="tr-TR" sz="2400" dirty="0" smtClean="0">
                <a:solidFill>
                  <a:srgbClr val="FF0000"/>
                </a:solidFill>
              </a:rPr>
              <a:t>Geri çağırma (hatalı çıkış)ipi</a:t>
            </a:r>
            <a:r>
              <a:rPr lang="tr-TR" sz="2400" dirty="0" smtClean="0">
                <a:solidFill>
                  <a:prstClr val="black"/>
                </a:solidFill>
              </a:rPr>
              <a:t>– </a:t>
            </a:r>
            <a:r>
              <a:rPr lang="en-CA" b="1" dirty="0">
                <a:solidFill>
                  <a:prstClr val="black"/>
                </a:solidFill>
              </a:rPr>
              <a:t>Geri çağırma (hatalı çıkış</a:t>
            </a:r>
            <a:r>
              <a:rPr lang="en-CA" b="1" dirty="0" smtClean="0">
                <a:solidFill>
                  <a:prstClr val="black"/>
                </a:solidFill>
              </a:rPr>
              <a:t>)</a:t>
            </a:r>
            <a:r>
              <a:rPr lang="tr-TR" b="1" dirty="0" smtClean="0">
                <a:solidFill>
                  <a:prstClr val="black"/>
                </a:solidFill>
              </a:rPr>
              <a:t> </a:t>
            </a:r>
            <a:r>
              <a:rPr lang="en-CA" b="1" dirty="0" smtClean="0">
                <a:solidFill>
                  <a:prstClr val="black"/>
                </a:solidFill>
              </a:rPr>
              <a:t>ipi</a:t>
            </a:r>
            <a:r>
              <a:rPr lang="en-CA" dirty="0" smtClean="0">
                <a:solidFill>
                  <a:prstClr val="black"/>
                </a:solidFill>
              </a:rPr>
              <a:t>–Havuzda </a:t>
            </a:r>
            <a:r>
              <a:rPr lang="en-CA" dirty="0">
                <a:solidFill>
                  <a:prstClr val="black"/>
                </a:solidFill>
              </a:rPr>
              <a:t>çıkış ve dönüşe 15m. mesafede karşılıklı olarak bulunur. </a:t>
            </a:r>
            <a:endParaRPr lang="tr-TR" dirty="0" smtClean="0">
              <a:solidFill>
                <a:prstClr val="black"/>
              </a:solidFill>
            </a:endParaRPr>
          </a:p>
          <a:p>
            <a:pPr marL="0" lvl="1" algn="just"/>
            <a:r>
              <a:rPr lang="en-CA" dirty="0" smtClean="0">
                <a:solidFill>
                  <a:prstClr val="black"/>
                </a:solidFill>
              </a:rPr>
              <a:t>Su </a:t>
            </a:r>
            <a:r>
              <a:rPr lang="en-CA" dirty="0">
                <a:solidFill>
                  <a:prstClr val="black"/>
                </a:solidFill>
              </a:rPr>
              <a:t>yüzeyinden en az 1.2 m yükseklikte asılabilir. Kolayca çözülebilcek bir mekanizma ile sabitlenmelidir.</a:t>
            </a:r>
            <a:endParaRPr lang="tr-TR" sz="800" dirty="0">
              <a:solidFill>
                <a:prstClr val="black"/>
              </a:solidFill>
            </a:endParaRPr>
          </a:p>
          <a:p>
            <a:pPr algn="just"/>
            <a:r>
              <a:rPr lang="en-CA" dirty="0" smtClean="0">
                <a:solidFill>
                  <a:prstClr val="black"/>
                </a:solidFill>
              </a:rPr>
              <a:t>Tekrar </a:t>
            </a:r>
            <a:r>
              <a:rPr lang="en-CA" dirty="0">
                <a:solidFill>
                  <a:prstClr val="black"/>
                </a:solidFill>
              </a:rPr>
              <a:t>yapılacak bir startta </a:t>
            </a:r>
            <a:r>
              <a:rPr lang="en-CA" dirty="0" smtClean="0">
                <a:solidFill>
                  <a:prstClr val="black"/>
                </a:solidFill>
              </a:rPr>
              <a:t>       Yüzücüleri </a:t>
            </a:r>
            <a:r>
              <a:rPr lang="en-CA" dirty="0">
                <a:solidFill>
                  <a:prstClr val="black"/>
                </a:solidFill>
              </a:rPr>
              <a:t>uyarmak </a:t>
            </a:r>
            <a:r>
              <a:rPr lang="en-CA" dirty="0" smtClean="0">
                <a:solidFill>
                  <a:prstClr val="black"/>
                </a:solidFill>
              </a:rPr>
              <a:t>için</a:t>
            </a:r>
            <a:r>
              <a:rPr lang="tr-TR" dirty="0" smtClean="0">
                <a:solidFill>
                  <a:prstClr val="black"/>
                </a:solidFill>
              </a:rPr>
              <a:t> </a:t>
            </a:r>
            <a:r>
              <a:rPr lang="en-CA" dirty="0" smtClean="0">
                <a:solidFill>
                  <a:prstClr val="black"/>
                </a:solidFill>
              </a:rPr>
              <a:t> </a:t>
            </a:r>
            <a:r>
              <a:rPr lang="en-CA" dirty="0">
                <a:solidFill>
                  <a:prstClr val="black"/>
                </a:solidFill>
              </a:rPr>
              <a:t>kullanılır</a:t>
            </a:r>
            <a:r>
              <a:rPr lang="en-CA" dirty="0" smtClean="0">
                <a:solidFill>
                  <a:prstClr val="black"/>
                </a:solidFill>
              </a:rPr>
              <a:t>.</a:t>
            </a:r>
            <a:r>
              <a:rPr lang="tr-TR" dirty="0" smtClean="0">
                <a:solidFill>
                  <a:prstClr val="black"/>
                </a:solidFill>
              </a:rPr>
              <a:t> </a:t>
            </a:r>
          </a:p>
          <a:p>
            <a:pPr algn="just"/>
            <a:r>
              <a:rPr lang="tr-TR" dirty="0">
                <a:solidFill>
                  <a:prstClr val="black"/>
                </a:solidFill>
              </a:rPr>
              <a:t>Ayrıca serbest, kelebek ve sırtüstü yarışlarında 15 m’den fazla su altında kalınması durumu tespit edilir.</a:t>
            </a:r>
          </a:p>
        </p:txBody>
      </p:sp>
      <p:sp>
        <p:nvSpPr>
          <p:cNvPr id="3" name="Veri Yer Tutucusu 2"/>
          <p:cNvSpPr>
            <a:spLocks noGrp="1"/>
          </p:cNvSpPr>
          <p:nvPr>
            <p:ph type="dt" sz="half" idx="10"/>
          </p:nvPr>
        </p:nvSpPr>
        <p:spPr/>
        <p:txBody>
          <a:bodyPr/>
          <a:lstStyle/>
          <a:p>
            <a:fld id="{90F57714-4BFF-49ED-9327-0E9EACAFD616}"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4" name="Slayt Numarası Yer Tutucusu 3"/>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6</a:t>
            </a:fld>
            <a:endParaRPr lang="tr-TR" dirty="0">
              <a:solidFill>
                <a:prstClr val="black">
                  <a:lumMod val="50000"/>
                  <a:lumOff val="50000"/>
                </a:prstClr>
              </a:solidFill>
            </a:endParaRPr>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2" y="-13783"/>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7078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46</a:t>
            </a:r>
            <a:endParaRPr lang="tr-TR" dirty="0">
              <a:solidFill>
                <a:schemeClr val="bg1"/>
              </a:solidFill>
            </a:endParaRPr>
          </a:p>
        </p:txBody>
      </p:sp>
      <p:sp>
        <p:nvSpPr>
          <p:cNvPr id="2" name="Dikdörtgen 1"/>
          <p:cNvSpPr/>
          <p:nvPr/>
        </p:nvSpPr>
        <p:spPr>
          <a:xfrm>
            <a:off x="0" y="1542304"/>
            <a:ext cx="9144000" cy="4893647"/>
          </a:xfrm>
          <a:prstGeom prst="rect">
            <a:avLst/>
          </a:prstGeom>
        </p:spPr>
        <p:txBody>
          <a:bodyPr wrap="square">
            <a:spAutoFit/>
          </a:bodyPr>
          <a:lstStyle/>
          <a:p>
            <a:pPr algn="just"/>
            <a:r>
              <a:rPr lang="tr-TR" sz="2600" b="1" u="sng" dirty="0" smtClean="0">
                <a:solidFill>
                  <a:schemeClr val="bg1"/>
                </a:solidFill>
                <a:latin typeface="Arial" panose="020B0604020202020204" pitchFamily="34" charset="0"/>
              </a:rPr>
              <a:t>SW3.2.4</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Yarı final veya finallerde bir veya daha fazla yüzücü yarıştan çekildiği </a:t>
            </a:r>
            <a:r>
              <a:rPr lang="tr-TR" sz="2600" dirty="0">
                <a:solidFill>
                  <a:srgbClr val="FFFF00"/>
                </a:solidFill>
                <a:latin typeface="Arial" panose="020B0604020202020204" pitchFamily="34" charset="0"/>
              </a:rPr>
              <a:t>zaman serilerde yaptıkları derecelere göre yedekler çağırılır. </a:t>
            </a:r>
            <a:r>
              <a:rPr lang="tr-TR" sz="2600" dirty="0">
                <a:solidFill>
                  <a:schemeClr val="bg1"/>
                </a:solidFill>
                <a:latin typeface="Arial" panose="020B0604020202020204" pitchFamily="34" charset="0"/>
              </a:rPr>
              <a:t>Bu durumda finalin serileri SW 3.1.2 'ye göre tekrar oluşturulur ve bu değişiklikleri detaylarıyla  birlikte gösteren ek form yayınlanır. </a:t>
            </a:r>
            <a:endParaRPr lang="tr-TR" sz="2600" dirty="0" smtClean="0">
              <a:solidFill>
                <a:schemeClr val="bg1"/>
              </a:solidFill>
              <a:latin typeface="Arial" panose="020B0604020202020204" pitchFamily="34" charset="0"/>
            </a:endParaRPr>
          </a:p>
          <a:p>
            <a:pPr algn="just"/>
            <a:endParaRPr lang="tr-TR" sz="2600" dirty="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SW3.2.5</a:t>
            </a:r>
            <a:r>
              <a:rPr lang="tr-TR" sz="2600" b="1" dirty="0" smtClean="0">
                <a:solidFill>
                  <a:schemeClr val="bg1"/>
                </a:solidFill>
                <a:latin typeface="Arial" panose="020B0604020202020204" pitchFamily="34" charset="0"/>
              </a:rPr>
              <a:t> </a:t>
            </a:r>
            <a:r>
              <a:rPr lang="tr-TR" sz="2600" dirty="0" smtClean="0">
                <a:solidFill>
                  <a:schemeClr val="bg1"/>
                </a:solidFill>
                <a:latin typeface="Arial" panose="020B0604020202020204" pitchFamily="34" charset="0"/>
              </a:rPr>
              <a:t>Seçmeler </a:t>
            </a:r>
            <a:r>
              <a:rPr lang="tr-TR" sz="2600" dirty="0">
                <a:solidFill>
                  <a:schemeClr val="bg1"/>
                </a:solidFill>
                <a:latin typeface="Arial" panose="020B0604020202020204" pitchFamily="34" charset="0"/>
              </a:rPr>
              <a:t>yarı-finaller ve finallerde sporcular müsabaka yönetiminin belirlediği sürede </a:t>
            </a:r>
            <a:r>
              <a:rPr lang="tr-TR" sz="2600" dirty="0">
                <a:solidFill>
                  <a:srgbClr val="FFFF00"/>
                </a:solidFill>
                <a:latin typeface="Arial" panose="020B0604020202020204" pitchFamily="34" charset="0"/>
              </a:rPr>
              <a:t>ilk çağrı odasına gelmelidirler. </a:t>
            </a:r>
            <a:r>
              <a:rPr lang="tr-TR" sz="2600" dirty="0">
                <a:solidFill>
                  <a:schemeClr val="bg1"/>
                </a:solidFill>
                <a:latin typeface="Arial" panose="020B0604020202020204" pitchFamily="34" charset="0"/>
              </a:rPr>
              <a:t>İncelemeden sonra, son çağrı odasına ilerlerler</a:t>
            </a:r>
            <a:r>
              <a:rPr lang="tr-TR" sz="2600" dirty="0" smtClean="0">
                <a:solidFill>
                  <a:schemeClr val="bg1"/>
                </a:solidFill>
                <a:latin typeface="Arial" panose="020B0604020202020204" pitchFamily="34" charset="0"/>
              </a:rPr>
              <a:t>.</a:t>
            </a:r>
          </a:p>
          <a:p>
            <a:pPr algn="just"/>
            <a:r>
              <a:rPr lang="tr-TR" sz="2600" dirty="0" smtClean="0">
                <a:solidFill>
                  <a:schemeClr val="bg1"/>
                </a:solidFill>
                <a:latin typeface="Arial" panose="020B0604020202020204" pitchFamily="34" charset="0"/>
              </a:rPr>
              <a:t>  </a:t>
            </a:r>
            <a:endParaRPr lang="tr-TR" sz="2600" dirty="0">
              <a:solidFill>
                <a:schemeClr val="bg1"/>
              </a:solidFill>
              <a:latin typeface="Arial" panose="020B0604020202020204" pitchFamily="34" charset="0"/>
            </a:endParaRPr>
          </a:p>
          <a:p>
            <a:pPr algn="just"/>
            <a:r>
              <a:rPr lang="tr-TR" sz="2600" b="1" u="sng" dirty="0" smtClean="0">
                <a:solidFill>
                  <a:schemeClr val="bg1"/>
                </a:solidFill>
                <a:latin typeface="Arial" panose="020B0604020202020204" pitchFamily="34" charset="0"/>
              </a:rPr>
              <a:t>SW3.3</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Diğer yarışlarda kulvar dağılımı kura sistemine göre yapılır.</a:t>
            </a:r>
            <a:r>
              <a:rPr lang="tr-TR" sz="2600" dirty="0" smtClean="0"/>
              <a:t> </a:t>
            </a:r>
            <a:endParaRPr lang="tr-TR" sz="2600" dirty="0"/>
          </a:p>
        </p:txBody>
      </p:sp>
    </p:spTree>
    <p:extLst>
      <p:ext uri="{BB962C8B-B14F-4D97-AF65-F5344CB8AC3E}">
        <p14:creationId xmlns:p14="http://schemas.microsoft.com/office/powerpoint/2010/main" val="966040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hlinkClick r:id="rId3" action="ppaction://hlinkfile" tooltip="Çıkış1"/>
          </p:cNvPr>
          <p:cNvSpPr/>
          <p:nvPr/>
        </p:nvSpPr>
        <p:spPr>
          <a:xfrm>
            <a:off x="11705" y="1549236"/>
            <a:ext cx="9144000" cy="4832092"/>
          </a:xfrm>
          <a:prstGeom prst="rect">
            <a:avLst/>
          </a:prstGeom>
        </p:spPr>
        <p:txBody>
          <a:bodyPr wrap="square">
            <a:spAutoFit/>
          </a:bodyPr>
          <a:lstStyle/>
          <a:p>
            <a:pPr algn="ctr"/>
            <a:r>
              <a:rPr lang="tr-TR" sz="2800" b="1" dirty="0">
                <a:solidFill>
                  <a:schemeClr val="bg1"/>
                </a:solidFill>
                <a:latin typeface="Arial" panose="020B0604020202020204" pitchFamily="34" charset="0"/>
              </a:rPr>
              <a:t>SW 4 ÇIKIŞ </a:t>
            </a:r>
            <a:endParaRPr lang="tr-TR" sz="2800" b="1" dirty="0" smtClean="0">
              <a:solidFill>
                <a:schemeClr val="bg1"/>
              </a:solidFill>
              <a:latin typeface="Arial" panose="020B0604020202020204" pitchFamily="34" charset="0"/>
            </a:endParaRPr>
          </a:p>
          <a:p>
            <a:pPr algn="ctr"/>
            <a:endParaRPr lang="tr-TR" sz="2800" b="1"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SW4.1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Serbest, kurbağalama, kelebek ve ferdi karışık yarışlarında çıkış atlayarak yapılacaktır. Başhakemin uzun düdüğüyle (SW 2.1.5) yüzücüler çıkış platformu üzerine çıkar ve orada beklerler. Çıkış hakeminin </a:t>
            </a:r>
            <a:r>
              <a:rPr lang="tr-TR" sz="2800" dirty="0">
                <a:solidFill>
                  <a:srgbClr val="FFFF00"/>
                </a:solidFill>
                <a:latin typeface="Arial" panose="020B0604020202020204" pitchFamily="34" charset="0"/>
              </a:rPr>
              <a:t>"</a:t>
            </a:r>
            <a:r>
              <a:rPr lang="tr-TR" sz="2800" dirty="0" err="1">
                <a:solidFill>
                  <a:srgbClr val="FFFF00"/>
                </a:solidFill>
                <a:latin typeface="Arial" panose="020B0604020202020204" pitchFamily="34" charset="0"/>
              </a:rPr>
              <a:t>take</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your</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marks</a:t>
            </a:r>
            <a:r>
              <a:rPr lang="tr-TR" sz="2800" dirty="0">
                <a:solidFill>
                  <a:srgbClr val="FFFF00"/>
                </a:solidFill>
                <a:latin typeface="Arial" panose="020B0604020202020204" pitchFamily="34" charset="0"/>
              </a:rPr>
              <a:t>" </a:t>
            </a:r>
            <a:r>
              <a:rPr lang="tr-TR" sz="2800" dirty="0">
                <a:solidFill>
                  <a:schemeClr val="bg1"/>
                </a:solidFill>
                <a:latin typeface="Arial" panose="020B0604020202020204" pitchFamily="34" charset="0"/>
              </a:rPr>
              <a:t>komutuyla </a:t>
            </a:r>
            <a:r>
              <a:rPr lang="tr-TR" sz="2800" dirty="0" smtClean="0">
                <a:solidFill>
                  <a:schemeClr val="bg1"/>
                </a:solidFill>
                <a:latin typeface="Arial" panose="020B0604020202020204" pitchFamily="34" charset="0"/>
              </a:rPr>
              <a:t>yüzücülerin, en </a:t>
            </a:r>
            <a:r>
              <a:rPr lang="tr-TR" sz="2800" dirty="0">
                <a:solidFill>
                  <a:schemeClr val="bg1"/>
                </a:solidFill>
                <a:latin typeface="Arial" panose="020B0604020202020204" pitchFamily="34" charset="0"/>
              </a:rPr>
              <a:t>az bir </a:t>
            </a:r>
            <a:r>
              <a:rPr lang="tr-TR" sz="2800" dirty="0" smtClean="0">
                <a:solidFill>
                  <a:schemeClr val="bg1"/>
                </a:solidFill>
                <a:latin typeface="Arial" panose="020B0604020202020204" pitchFamily="34" charset="0"/>
              </a:rPr>
              <a:t>ayağı </a:t>
            </a:r>
            <a:r>
              <a:rPr lang="tr-TR" sz="2800" dirty="0">
                <a:solidFill>
                  <a:schemeClr val="bg1"/>
                </a:solidFill>
                <a:latin typeface="Arial" panose="020B0604020202020204" pitchFamily="34" charset="0"/>
              </a:rPr>
              <a:t>çıkış </a:t>
            </a:r>
            <a:r>
              <a:rPr lang="tr-TR" sz="2800" dirty="0" smtClean="0">
                <a:solidFill>
                  <a:schemeClr val="bg1"/>
                </a:solidFill>
                <a:latin typeface="Arial" panose="020B0604020202020204" pitchFamily="34" charset="0"/>
              </a:rPr>
              <a:t>platformunun </a:t>
            </a:r>
            <a:r>
              <a:rPr lang="tr-TR" sz="2800" dirty="0">
                <a:solidFill>
                  <a:schemeClr val="bg1"/>
                </a:solidFill>
                <a:latin typeface="Arial" panose="020B0604020202020204" pitchFamily="34" charset="0"/>
              </a:rPr>
              <a:t>önünde olacak şekilde çıkış, konumunu alırlar. Yüzücülerin </a:t>
            </a:r>
            <a:r>
              <a:rPr lang="tr-TR" sz="2800" dirty="0">
                <a:solidFill>
                  <a:srgbClr val="FFFF00"/>
                </a:solidFill>
                <a:latin typeface="Arial" panose="020B0604020202020204" pitchFamily="34" charset="0"/>
              </a:rPr>
              <a:t>ellerinin konumu önemli değildir. </a:t>
            </a:r>
            <a:r>
              <a:rPr lang="tr-TR" sz="2800" dirty="0">
                <a:solidFill>
                  <a:schemeClr val="bg1"/>
                </a:solidFill>
                <a:latin typeface="Arial" panose="020B0604020202020204" pitchFamily="34" charset="0"/>
              </a:rPr>
              <a:t>Bütün yüzücüler hareketsiz hale geldiklerinde çıkış hakemi çıkış işaretini </a:t>
            </a:r>
            <a:r>
              <a:rPr lang="tr-TR" sz="2800" dirty="0" smtClean="0">
                <a:solidFill>
                  <a:schemeClr val="bg1"/>
                </a:solidFill>
                <a:latin typeface="Arial" panose="020B0604020202020204" pitchFamily="34" charset="0"/>
              </a:rPr>
              <a:t>verir.</a:t>
            </a:r>
            <a:endParaRPr lang="tr-TR" dirty="0"/>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47</a:t>
            </a:r>
            <a:endParaRPr lang="tr-TR" dirty="0">
              <a:solidFill>
                <a:schemeClr val="bg1"/>
              </a:solidFill>
            </a:endParaRPr>
          </a:p>
        </p:txBody>
      </p:sp>
      <p:sp>
        <p:nvSpPr>
          <p:cNvPr id="5" name="Dikdörtgen 4"/>
          <p:cNvSpPr/>
          <p:nvPr/>
        </p:nvSpPr>
        <p:spPr>
          <a:xfrm>
            <a:off x="5652120" y="6211669"/>
            <a:ext cx="720080" cy="369332"/>
          </a:xfrm>
          <a:prstGeom prst="rect">
            <a:avLst/>
          </a:prstGeom>
          <a:solidFill>
            <a:schemeClr val="accent2"/>
          </a:solidFill>
        </p:spPr>
        <p:txBody>
          <a:bodyPr wrap="square">
            <a:spAutoFit/>
          </a:bodyPr>
          <a:lstStyle/>
          <a:p>
            <a:r>
              <a:rPr lang="tr-TR" dirty="0" smtClean="0">
                <a:solidFill>
                  <a:prstClr val="black"/>
                </a:solidFill>
                <a:hlinkClick r:id="rId4" action="ppaction://hlinkfile"/>
              </a:rPr>
              <a:t>Start</a:t>
            </a:r>
            <a:r>
              <a:rPr lang="tr-TR" dirty="0" smtClean="0">
                <a:solidFill>
                  <a:prstClr val="black"/>
                </a:solidFill>
              </a:rPr>
              <a:t>  </a:t>
            </a:r>
            <a:endParaRPr lang="tr-TR" dirty="0"/>
          </a:p>
        </p:txBody>
      </p:sp>
    </p:spTree>
    <p:extLst>
      <p:ext uri="{BB962C8B-B14F-4D97-AF65-F5344CB8AC3E}">
        <p14:creationId xmlns:p14="http://schemas.microsoft.com/office/powerpoint/2010/main" val="17518586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47</a:t>
            </a:r>
            <a:endParaRPr lang="tr-TR" dirty="0">
              <a:solidFill>
                <a:schemeClr val="bg1"/>
              </a:solidFill>
            </a:endParaRPr>
          </a:p>
        </p:txBody>
      </p:sp>
      <p:sp>
        <p:nvSpPr>
          <p:cNvPr id="2" name="Dikdörtgen 1"/>
          <p:cNvSpPr/>
          <p:nvPr/>
        </p:nvSpPr>
        <p:spPr>
          <a:xfrm>
            <a:off x="11705" y="1772816"/>
            <a:ext cx="9144000" cy="3970318"/>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SW4.2</a:t>
            </a:r>
            <a:r>
              <a:rPr lang="tr-TR" sz="2800" b="1" dirty="0" smtClean="0">
                <a:solidFill>
                  <a:schemeClr val="bg1"/>
                </a:solidFill>
                <a:latin typeface="Arial" panose="020B0604020202020204" pitchFamily="34" charset="0"/>
              </a:rPr>
              <a:t>  </a:t>
            </a:r>
            <a:r>
              <a:rPr lang="tr-TR" sz="2800" dirty="0" smtClean="0">
                <a:solidFill>
                  <a:srgbClr val="FFFF00"/>
                </a:solidFill>
                <a:latin typeface="Arial" panose="020B0604020202020204" pitchFamily="34" charset="0"/>
              </a:rPr>
              <a:t>Sırtüstü </a:t>
            </a:r>
            <a:r>
              <a:rPr lang="tr-TR" sz="2800" dirty="0">
                <a:solidFill>
                  <a:srgbClr val="FFFF00"/>
                </a:solidFill>
                <a:latin typeface="Arial" panose="020B0604020202020204" pitchFamily="34" charset="0"/>
              </a:rPr>
              <a:t>ve karışık bayrak yarışlarında çıkış suyun içinde başlar. </a:t>
            </a:r>
            <a:r>
              <a:rPr lang="tr-TR" sz="2800" dirty="0">
                <a:solidFill>
                  <a:schemeClr val="bg1"/>
                </a:solidFill>
                <a:latin typeface="Arial" panose="020B0604020202020204" pitchFamily="34" charset="0"/>
              </a:rPr>
              <a:t>Baş hakemin </a:t>
            </a:r>
            <a:r>
              <a:rPr lang="tr-TR" sz="2800" dirty="0">
                <a:solidFill>
                  <a:srgbClr val="FFFF00"/>
                </a:solidFill>
                <a:latin typeface="Arial" panose="020B0604020202020204" pitchFamily="34" charset="0"/>
              </a:rPr>
              <a:t>ilk uzun </a:t>
            </a:r>
            <a:r>
              <a:rPr lang="tr-TR" sz="2800" dirty="0" smtClean="0">
                <a:solidFill>
                  <a:srgbClr val="FFFF00"/>
                </a:solidFill>
                <a:latin typeface="Arial" panose="020B0604020202020204" pitchFamily="34" charset="0"/>
              </a:rPr>
              <a:t>düdüğünden </a:t>
            </a:r>
            <a:r>
              <a:rPr lang="tr-TR" sz="2800" dirty="0">
                <a:solidFill>
                  <a:schemeClr val="bg1"/>
                </a:solidFill>
                <a:latin typeface="Arial" panose="020B0604020202020204" pitchFamily="34" charset="0"/>
              </a:rPr>
              <a:t>sonra (SW 2.1.5) yüzücüler hemen suya girerler. Başhakemin </a:t>
            </a:r>
            <a:r>
              <a:rPr lang="tr-TR" sz="2800" dirty="0">
                <a:solidFill>
                  <a:srgbClr val="FFFF00"/>
                </a:solidFill>
                <a:latin typeface="Arial" panose="020B0604020202020204" pitchFamily="34" charset="0"/>
              </a:rPr>
              <a:t>ikinci </a:t>
            </a:r>
            <a:r>
              <a:rPr lang="tr-TR" sz="2800" dirty="0" smtClean="0">
                <a:solidFill>
                  <a:srgbClr val="FFFF00"/>
                </a:solidFill>
                <a:latin typeface="Arial" panose="020B0604020202020204" pitchFamily="34" charset="0"/>
              </a:rPr>
              <a:t>düdüğünden</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sonra yüzücüler döner ve gereksiz gecikmelere sebebiyet vermeden çıkış pozisyonunu alırlar</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SW 6.1) Tüm yüzücüler çıkış pozisyonunu aldıklarında çıkış hakemi </a:t>
            </a:r>
            <a:r>
              <a:rPr lang="tr-TR" sz="2800" dirty="0">
                <a:solidFill>
                  <a:srgbClr val="FFFF00"/>
                </a:solidFill>
                <a:latin typeface="Arial" panose="020B0604020202020204" pitchFamily="34" charset="0"/>
              </a:rPr>
              <a:t>"</a:t>
            </a:r>
            <a:r>
              <a:rPr lang="tr-TR" sz="2800" dirty="0" err="1">
                <a:solidFill>
                  <a:srgbClr val="FFFF00"/>
                </a:solidFill>
                <a:latin typeface="Arial" panose="020B0604020202020204" pitchFamily="34" charset="0"/>
              </a:rPr>
              <a:t>take</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your</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marks</a:t>
            </a:r>
            <a:r>
              <a:rPr lang="tr-TR" sz="2800" dirty="0">
                <a:solidFill>
                  <a:srgbClr val="FFFF00"/>
                </a:solidFill>
                <a:latin typeface="Arial" panose="020B0604020202020204" pitchFamily="34" charset="0"/>
              </a:rPr>
              <a:t>"</a:t>
            </a:r>
            <a:r>
              <a:rPr lang="tr-TR" sz="2800" dirty="0">
                <a:solidFill>
                  <a:schemeClr val="bg1"/>
                </a:solidFill>
                <a:latin typeface="Arial" panose="020B0604020202020204" pitchFamily="34" charset="0"/>
              </a:rPr>
              <a:t> komutunu verir</a:t>
            </a:r>
            <a:r>
              <a:rPr lang="tr-TR" sz="2800" dirty="0" smtClean="0">
                <a:solidFill>
                  <a:schemeClr val="bg1"/>
                </a:solidFill>
                <a:latin typeface="Arial" panose="020B0604020202020204" pitchFamily="34" charset="0"/>
              </a:rPr>
              <a:t>. Tüm </a:t>
            </a:r>
            <a:r>
              <a:rPr lang="tr-TR" sz="2800" dirty="0">
                <a:solidFill>
                  <a:schemeClr val="bg1"/>
                </a:solidFill>
                <a:latin typeface="Arial" panose="020B0604020202020204" pitchFamily="34" charset="0"/>
              </a:rPr>
              <a:t>yüzücüler yerleşip hareketsiz hale geldiğinde çıkış hakemi çıkış işaretini </a:t>
            </a:r>
            <a:r>
              <a:rPr lang="tr-TR" sz="2800" dirty="0" smtClean="0">
                <a:solidFill>
                  <a:schemeClr val="bg1"/>
                </a:solidFill>
                <a:latin typeface="Arial" panose="020B0604020202020204" pitchFamily="34" charset="0"/>
              </a:rPr>
              <a:t>verir.  </a:t>
            </a:r>
            <a:endParaRPr lang="tr-TR" dirty="0"/>
          </a:p>
        </p:txBody>
      </p:sp>
      <p:sp>
        <p:nvSpPr>
          <p:cNvPr id="5" name="Dikdörtgen 4"/>
          <p:cNvSpPr/>
          <p:nvPr/>
        </p:nvSpPr>
        <p:spPr>
          <a:xfrm>
            <a:off x="7854487" y="6086803"/>
            <a:ext cx="883575" cy="523220"/>
          </a:xfrm>
          <a:prstGeom prst="rect">
            <a:avLst/>
          </a:prstGeom>
          <a:solidFill>
            <a:schemeClr val="accent2"/>
          </a:solidFill>
        </p:spPr>
        <p:txBody>
          <a:bodyPr wrap="none">
            <a:spAutoFit/>
          </a:bodyPr>
          <a:lstStyle/>
          <a:p>
            <a:r>
              <a:rPr lang="tr-TR" sz="2800" dirty="0">
                <a:solidFill>
                  <a:prstClr val="white"/>
                </a:solidFill>
                <a:latin typeface="Arial" panose="020B0604020202020204" pitchFamily="34" charset="0"/>
                <a:hlinkClick r:id="rId3" action="ppaction://hlinkfile"/>
              </a:rPr>
              <a:t>start</a:t>
            </a:r>
            <a:endParaRPr lang="tr-TR" dirty="0"/>
          </a:p>
        </p:txBody>
      </p:sp>
    </p:spTree>
    <p:extLst>
      <p:ext uri="{BB962C8B-B14F-4D97-AF65-F5344CB8AC3E}">
        <p14:creationId xmlns:p14="http://schemas.microsoft.com/office/powerpoint/2010/main" val="6141583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48</a:t>
            </a:r>
            <a:endParaRPr lang="tr-TR" dirty="0">
              <a:solidFill>
                <a:schemeClr val="bg1"/>
              </a:solidFill>
            </a:endParaRPr>
          </a:p>
        </p:txBody>
      </p:sp>
      <p:sp>
        <p:nvSpPr>
          <p:cNvPr id="2" name="Dikdörtgen 1"/>
          <p:cNvSpPr/>
          <p:nvPr/>
        </p:nvSpPr>
        <p:spPr>
          <a:xfrm>
            <a:off x="-24083" y="2708920"/>
            <a:ext cx="9144000" cy="224676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SW4.3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Olimpiyat oyunları, Dünya şampiyonaları ve diğer FINA yarışlarında </a:t>
            </a:r>
            <a:r>
              <a:rPr lang="tr-TR" sz="2800" dirty="0" smtClean="0">
                <a:solidFill>
                  <a:schemeClr val="bg1"/>
                </a:solidFill>
                <a:latin typeface="Arial" panose="020B0604020202020204" pitchFamily="34" charset="0"/>
              </a:rPr>
              <a:t>yerlerinize </a:t>
            </a:r>
            <a:r>
              <a:rPr lang="tr-TR" sz="2800" dirty="0" smtClean="0">
                <a:solidFill>
                  <a:srgbClr val="FFFF00"/>
                </a:solidFill>
                <a:latin typeface="Arial" panose="020B0604020202020204" pitchFamily="34" charset="0"/>
              </a:rPr>
              <a:t>"</a:t>
            </a:r>
            <a:r>
              <a:rPr lang="tr-TR" sz="2800" dirty="0" err="1">
                <a:solidFill>
                  <a:srgbClr val="FFFF00"/>
                </a:solidFill>
                <a:latin typeface="Arial" panose="020B0604020202020204" pitchFamily="34" charset="0"/>
              </a:rPr>
              <a:t>take</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your</a:t>
            </a:r>
            <a:r>
              <a:rPr lang="tr-TR" sz="2800" dirty="0">
                <a:solidFill>
                  <a:srgbClr val="FFFF00"/>
                </a:solidFill>
                <a:latin typeface="Arial" panose="020B0604020202020204" pitchFamily="34" charset="0"/>
              </a:rPr>
              <a:t> </a:t>
            </a:r>
            <a:r>
              <a:rPr lang="tr-TR" sz="2800" dirty="0" err="1">
                <a:solidFill>
                  <a:srgbClr val="FFFF00"/>
                </a:solidFill>
                <a:latin typeface="Arial" panose="020B0604020202020204" pitchFamily="34" charset="0"/>
              </a:rPr>
              <a:t>marks</a:t>
            </a:r>
            <a:r>
              <a:rPr lang="tr-TR" sz="2800" dirty="0">
                <a:solidFill>
                  <a:srgbClr val="FFFF00"/>
                </a:solidFill>
                <a:latin typeface="Arial" panose="020B0604020202020204" pitchFamily="34" charset="0"/>
              </a:rPr>
              <a:t>" </a:t>
            </a:r>
            <a:r>
              <a:rPr lang="tr-TR" sz="2800" dirty="0">
                <a:solidFill>
                  <a:schemeClr val="bg1"/>
                </a:solidFill>
                <a:latin typeface="Arial" panose="020B0604020202020204" pitchFamily="34" charset="0"/>
              </a:rPr>
              <a:t>komutu İngilizce olarak verilecektir. Bu komut her çıkış platformunun arkasına monte edilmiş hoparlörlerden </a:t>
            </a:r>
            <a:r>
              <a:rPr lang="tr-TR" sz="2800" dirty="0" smtClean="0">
                <a:solidFill>
                  <a:schemeClr val="bg1"/>
                </a:solidFill>
                <a:latin typeface="Arial" panose="020B0604020202020204" pitchFamily="34" charset="0"/>
              </a:rPr>
              <a:t>duyulacaktır</a:t>
            </a:r>
            <a:r>
              <a:rPr lang="tr-TR" sz="2800" dirty="0">
                <a:solidFill>
                  <a:schemeClr val="bg1"/>
                </a:solidFill>
                <a:latin typeface="Arial" panose="020B0604020202020204" pitchFamily="34" charset="0"/>
              </a:rPr>
              <a:t>.</a:t>
            </a:r>
            <a:endParaRPr lang="tr-TR" dirty="0"/>
          </a:p>
        </p:txBody>
      </p:sp>
    </p:spTree>
    <p:extLst>
      <p:ext uri="{BB962C8B-B14F-4D97-AF65-F5344CB8AC3E}">
        <p14:creationId xmlns:p14="http://schemas.microsoft.com/office/powerpoint/2010/main" val="19123783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49</a:t>
            </a:r>
            <a:endParaRPr lang="tr-TR" dirty="0">
              <a:solidFill>
                <a:schemeClr val="bg1"/>
              </a:solidFill>
            </a:endParaRPr>
          </a:p>
        </p:txBody>
      </p:sp>
      <p:sp>
        <p:nvSpPr>
          <p:cNvPr id="2" name="Dikdörtgen 1"/>
          <p:cNvSpPr/>
          <p:nvPr/>
        </p:nvSpPr>
        <p:spPr>
          <a:xfrm>
            <a:off x="0" y="1340768"/>
            <a:ext cx="9144000" cy="5509200"/>
          </a:xfrm>
          <a:prstGeom prst="rect">
            <a:avLst/>
          </a:prstGeom>
        </p:spPr>
        <p:txBody>
          <a:bodyPr wrap="square">
            <a:spAutoFit/>
          </a:bodyPr>
          <a:lstStyle/>
          <a:p>
            <a:pPr algn="just"/>
            <a:r>
              <a:rPr lang="tr-TR" sz="2200" b="1" u="sng" dirty="0" smtClean="0">
                <a:solidFill>
                  <a:schemeClr val="bg1"/>
                </a:solidFill>
                <a:latin typeface="Arial" panose="020B0604020202020204" pitchFamily="34" charset="0"/>
              </a:rPr>
              <a:t>SW4.4</a:t>
            </a:r>
            <a:r>
              <a:rPr lang="tr-TR" sz="2200" b="1" dirty="0" smtClean="0">
                <a:solidFill>
                  <a:schemeClr val="bg1"/>
                </a:solidFill>
                <a:latin typeface="Arial" panose="020B0604020202020204" pitchFamily="34" charset="0"/>
              </a:rPr>
              <a:t>  </a:t>
            </a:r>
            <a:r>
              <a:rPr lang="tr-TR" sz="2200" dirty="0">
                <a:solidFill>
                  <a:schemeClr val="bg1"/>
                </a:solidFill>
                <a:latin typeface="Arial" panose="020B0604020202020204" pitchFamily="34" charset="0"/>
              </a:rPr>
              <a:t>Çıkış </a:t>
            </a:r>
            <a:r>
              <a:rPr lang="tr-TR" sz="2200" dirty="0" smtClean="0">
                <a:solidFill>
                  <a:schemeClr val="bg1"/>
                </a:solidFill>
                <a:latin typeface="Arial" panose="020B0604020202020204" pitchFamily="34" charset="0"/>
              </a:rPr>
              <a:t>sinyalinden önce çıkan yüzücü/</a:t>
            </a:r>
            <a:r>
              <a:rPr lang="tr-TR" sz="2200" dirty="0" err="1" smtClean="0">
                <a:solidFill>
                  <a:schemeClr val="bg1"/>
                </a:solidFill>
                <a:latin typeface="Arial" panose="020B0604020202020204" pitchFamily="34" charset="0"/>
              </a:rPr>
              <a:t>ler</a:t>
            </a:r>
            <a:r>
              <a:rPr lang="tr-TR" sz="2200" dirty="0" smtClean="0">
                <a:solidFill>
                  <a:schemeClr val="bg1"/>
                </a:solidFill>
                <a:latin typeface="Arial" panose="020B0604020202020204" pitchFamily="34" charset="0"/>
              </a:rPr>
              <a:t> </a:t>
            </a:r>
            <a:r>
              <a:rPr lang="tr-TR" sz="2200" dirty="0">
                <a:solidFill>
                  <a:schemeClr val="bg1"/>
                </a:solidFill>
                <a:latin typeface="Arial" panose="020B0604020202020204" pitchFamily="34" charset="0"/>
              </a:rPr>
              <a:t>diskalifiye edilir. </a:t>
            </a:r>
            <a:endParaRPr lang="tr-TR" sz="2200" dirty="0" smtClean="0">
              <a:solidFill>
                <a:schemeClr val="bg1"/>
              </a:solidFill>
              <a:latin typeface="Arial" panose="020B0604020202020204" pitchFamily="34" charset="0"/>
            </a:endParaRPr>
          </a:p>
          <a:p>
            <a:pPr algn="just"/>
            <a:r>
              <a:rPr lang="tr-TR" sz="2200" dirty="0" smtClean="0">
                <a:solidFill>
                  <a:schemeClr val="bg1"/>
                </a:solidFill>
                <a:latin typeface="Arial" panose="020B0604020202020204" pitchFamily="34" charset="0"/>
              </a:rPr>
              <a:t>Eğer diskalifiye ilan edilmeden önce başlangıç sinyali duyulursa, yarış devam eder ve yüzücü </a:t>
            </a:r>
            <a:r>
              <a:rPr lang="tr-TR" sz="2200" dirty="0">
                <a:solidFill>
                  <a:schemeClr val="bg1"/>
                </a:solidFill>
                <a:latin typeface="Arial" panose="020B0604020202020204" pitchFamily="34" charset="0"/>
              </a:rPr>
              <a:t>veya yüzücüler yarış tamamlandıktan sonra diskalifiye edilir. </a:t>
            </a:r>
            <a:endParaRPr lang="tr-TR" sz="2200" dirty="0" smtClean="0">
              <a:solidFill>
                <a:schemeClr val="bg1"/>
              </a:solidFill>
              <a:latin typeface="Arial" panose="020B0604020202020204" pitchFamily="34" charset="0"/>
            </a:endParaRPr>
          </a:p>
          <a:p>
            <a:pPr algn="just"/>
            <a:r>
              <a:rPr lang="tr-TR" sz="2200" dirty="0" smtClean="0">
                <a:solidFill>
                  <a:schemeClr val="bg1"/>
                </a:solidFill>
                <a:latin typeface="Arial" panose="020B0604020202020204" pitchFamily="34" charset="0"/>
              </a:rPr>
              <a:t>Eğer diskalifiye işlemi başlangıç sinyalinden önce açıklanmışsa, çıkış sinyali verilmez, fakat kalan yüzücüler geri çağrılıp (start platformundan indirilip) çıkış tekrarlanır. </a:t>
            </a:r>
          </a:p>
          <a:p>
            <a:pPr algn="just"/>
            <a:endParaRPr lang="tr-TR" sz="2200" dirty="0" smtClean="0">
              <a:solidFill>
                <a:schemeClr val="bg1"/>
              </a:solidFill>
              <a:latin typeface="Arial" panose="020B0604020202020204" pitchFamily="34" charset="0"/>
            </a:endParaRPr>
          </a:p>
          <a:p>
            <a:pPr algn="just"/>
            <a:r>
              <a:rPr lang="tr-TR" sz="2200" dirty="0" smtClean="0">
                <a:solidFill>
                  <a:schemeClr val="bg1"/>
                </a:solidFill>
                <a:latin typeface="Arial" panose="020B0604020202020204" pitchFamily="34" charset="0"/>
              </a:rPr>
              <a:t>Başhakem </a:t>
            </a:r>
            <a:r>
              <a:rPr lang="tr-TR" sz="2200" dirty="0">
                <a:solidFill>
                  <a:schemeClr val="bg1"/>
                </a:solidFill>
                <a:latin typeface="Arial" panose="020B0604020202020204" pitchFamily="34" charset="0"/>
              </a:rPr>
              <a:t>SW 2.1.5</a:t>
            </a:r>
            <a:r>
              <a:rPr lang="tr-TR" sz="2200" dirty="0" smtClean="0">
                <a:solidFill>
                  <a:schemeClr val="bg1"/>
                </a:solidFill>
                <a:latin typeface="Arial" panose="020B0604020202020204" pitchFamily="34" charset="0"/>
              </a:rPr>
              <a:t>. uyarınca  başlangıcı direkt uzun </a:t>
            </a:r>
            <a:r>
              <a:rPr lang="tr-TR" sz="2200" dirty="0">
                <a:solidFill>
                  <a:schemeClr val="bg1"/>
                </a:solidFill>
                <a:latin typeface="Arial" panose="020B0604020202020204" pitchFamily="34" charset="0"/>
              </a:rPr>
              <a:t>düdük  </a:t>
            </a:r>
            <a:r>
              <a:rPr lang="tr-TR" sz="2200" dirty="0" smtClean="0">
                <a:solidFill>
                  <a:schemeClr val="bg1"/>
                </a:solidFill>
                <a:latin typeface="Arial" panose="020B0604020202020204" pitchFamily="34" charset="0"/>
              </a:rPr>
              <a:t>(sırtüstü ve karışık bayrak </a:t>
            </a:r>
            <a:r>
              <a:rPr lang="tr-TR" sz="2200" dirty="0">
                <a:solidFill>
                  <a:schemeClr val="bg1"/>
                </a:solidFill>
                <a:latin typeface="Arial" panose="020B0604020202020204" pitchFamily="34" charset="0"/>
              </a:rPr>
              <a:t>için </a:t>
            </a:r>
            <a:r>
              <a:rPr lang="tr-TR" sz="2200" dirty="0" smtClean="0">
                <a:solidFill>
                  <a:schemeClr val="bg1"/>
                </a:solidFill>
                <a:latin typeface="Arial" panose="020B0604020202020204" pitchFamily="34" charset="0"/>
              </a:rPr>
              <a:t>de ikincisi) ile başlama işlemini tekrarlar. </a:t>
            </a:r>
          </a:p>
          <a:p>
            <a:pPr algn="just"/>
            <a:r>
              <a:rPr lang="tr-TR" sz="2200" dirty="0" smtClean="0">
                <a:solidFill>
                  <a:srgbClr val="FFFF00"/>
                </a:solidFill>
                <a:latin typeface="Arial" panose="020B0604020202020204" pitchFamily="34" charset="0"/>
              </a:rPr>
              <a:t>Yorumlama: </a:t>
            </a:r>
          </a:p>
          <a:p>
            <a:pPr algn="just"/>
            <a:r>
              <a:rPr lang="tr-TR" sz="2200" dirty="0">
                <a:solidFill>
                  <a:schemeClr val="bg1"/>
                </a:solidFill>
                <a:latin typeface="Arial" panose="020B0604020202020204" pitchFamily="34" charset="0"/>
              </a:rPr>
              <a:t>Bütün yüzücüler hareketsiz pozisyonda (SW4.1) olduktan sonra, çıkış sinyalinden önce hareket eden herhangi bir yüzücü, başhakem ve çıkış hakemi tarafından hem gözlemlenip hem de onaylandıysa diskalifiye edilebilir (SW2.1.6) . </a:t>
            </a:r>
            <a:r>
              <a:rPr lang="tr-TR" sz="2200" dirty="0">
                <a:solidFill>
                  <a:srgbClr val="FFFF00"/>
                </a:solidFill>
                <a:latin typeface="Arial" panose="020B0604020202020204" pitchFamily="34" charset="0"/>
              </a:rPr>
              <a:t>Video kayıt zamanlama sistemi (FR4.7.3) mevcut ise, diskalifiyeyi  onaylamak için kullanılabilir.</a:t>
            </a:r>
          </a:p>
        </p:txBody>
      </p:sp>
    </p:spTree>
    <p:extLst>
      <p:ext uri="{BB962C8B-B14F-4D97-AF65-F5344CB8AC3E}">
        <p14:creationId xmlns:p14="http://schemas.microsoft.com/office/powerpoint/2010/main" val="15854807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745543008"/>
              </p:ext>
            </p:extLst>
          </p:nvPr>
        </p:nvGraphicFramePr>
        <p:xfrm>
          <a:off x="539552" y="1772815"/>
          <a:ext cx="8064895" cy="3168353"/>
        </p:xfrm>
        <a:graphic>
          <a:graphicData uri="http://schemas.openxmlformats.org/drawingml/2006/table">
            <a:tbl>
              <a:tblPr firstRow="1" firstCol="1" bandRow="1"/>
              <a:tblGrid>
                <a:gridCol w="6655497"/>
                <a:gridCol w="1296569"/>
                <a:gridCol w="112829"/>
              </a:tblGrid>
              <a:tr h="749653">
                <a:tc gridSpan="3">
                  <a:txBody>
                    <a:bodyPr/>
                    <a:lstStyle/>
                    <a:p>
                      <a:pPr algn="l">
                        <a:spcAft>
                          <a:spcPts val="0"/>
                        </a:spcAft>
                      </a:pPr>
                      <a:r>
                        <a:rPr lang="tr-TR" sz="2800" b="1" dirty="0">
                          <a:solidFill>
                            <a:srgbClr val="FFFFFF"/>
                          </a:solidFill>
                          <a:effectLst/>
                          <a:latin typeface="Arial Narrow"/>
                          <a:ea typeface="Times New Roman"/>
                          <a:cs typeface="Arial"/>
                        </a:rPr>
                        <a:t>ÇIKIŞ</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c hMerge="1">
                  <a:txBody>
                    <a:bodyPr/>
                    <a:lstStyle/>
                    <a:p>
                      <a:endParaRPr lang="tr-TR"/>
                    </a:p>
                  </a:txBody>
                  <a:tcPr/>
                </a:tc>
              </a:tr>
              <a:tr h="967480">
                <a:tc>
                  <a:txBody>
                    <a:bodyPr/>
                    <a:lstStyle/>
                    <a:p>
                      <a:pPr algn="l">
                        <a:spcAft>
                          <a:spcPts val="0"/>
                        </a:spcAft>
                      </a:pPr>
                      <a:r>
                        <a:rPr lang="tr-TR" sz="2800" dirty="0">
                          <a:solidFill>
                            <a:srgbClr val="000000"/>
                          </a:solidFill>
                          <a:effectLst/>
                          <a:latin typeface="Times New Roman"/>
                          <a:ea typeface="Times New Roman"/>
                        </a:rPr>
                        <a:t>Yüzücünün en az bir ayağı önde olmadığından </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2000" b="1" dirty="0">
                          <a:solidFill>
                            <a:srgbClr val="FFFFFF"/>
                          </a:solidFill>
                          <a:effectLst/>
                          <a:latin typeface="Arial"/>
                          <a:ea typeface="Times New Roman"/>
                        </a:rPr>
                        <a:t> SW 4.1</a:t>
                      </a:r>
                      <a:endParaRPr lang="tr-TR" sz="20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l">
                        <a:spcAft>
                          <a:spcPts val="0"/>
                        </a:spcAft>
                      </a:pPr>
                      <a:r>
                        <a:rPr lang="tr-TR" sz="1200">
                          <a:effectLst/>
                          <a:latin typeface="Times New Roman"/>
                          <a:ea typeface="Times New Roman"/>
                        </a:rPr>
                        <a:t> </a:t>
                      </a:r>
                    </a:p>
                  </a:txBody>
                  <a:tcPr marL="0" marR="0" marT="0" marB="0" anchor="ctr">
                    <a:lnL w="12700" cap="flat" cmpd="sng" algn="ctr">
                      <a:solidFill>
                        <a:srgbClr val="1F497D"/>
                      </a:solidFill>
                      <a:prstDash val="solid"/>
                      <a:round/>
                      <a:headEnd type="none" w="med" len="med"/>
                      <a:tailEnd type="none" w="med" len="med"/>
                    </a:lnL>
                    <a:lnR>
                      <a:noFill/>
                    </a:lnR>
                    <a:lnT w="12700" cap="flat" cmpd="sng" algn="ctr">
                      <a:solidFill>
                        <a:srgbClr val="1F497D"/>
                      </a:solidFill>
                      <a:prstDash val="solid"/>
                      <a:round/>
                      <a:headEnd type="none" w="med" len="med"/>
                      <a:tailEnd type="none" w="med" len="med"/>
                    </a:lnT>
                    <a:lnB>
                      <a:noFill/>
                    </a:lnB>
                  </a:tcPr>
                </a:tc>
              </a:tr>
              <a:tr h="1451220">
                <a:tc>
                  <a:txBody>
                    <a:bodyPr/>
                    <a:lstStyle/>
                    <a:p>
                      <a:pPr algn="l">
                        <a:spcAft>
                          <a:spcPts val="0"/>
                        </a:spcAft>
                      </a:pPr>
                      <a:r>
                        <a:rPr lang="tr-TR" sz="2800" dirty="0">
                          <a:solidFill>
                            <a:srgbClr val="000000"/>
                          </a:solidFill>
                          <a:effectLst/>
                          <a:latin typeface="Times New Roman"/>
                          <a:ea typeface="Times New Roman"/>
                        </a:rPr>
                        <a:t>Yüzücü çıkış sinyalinden önce hareketsizliğini bozduğundan (veya çıkış yaptığından) </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2000" b="1" dirty="0">
                          <a:solidFill>
                            <a:srgbClr val="FFFFFF"/>
                          </a:solidFill>
                          <a:effectLst/>
                          <a:latin typeface="Arial"/>
                          <a:ea typeface="Times New Roman"/>
                        </a:rPr>
                        <a:t> SW 4.4</a:t>
                      </a:r>
                      <a:endParaRPr lang="tr-TR" sz="20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l">
                        <a:spcAft>
                          <a:spcPts val="0"/>
                        </a:spcAft>
                      </a:pPr>
                      <a:r>
                        <a:rPr lang="tr-TR" sz="1200" dirty="0">
                          <a:effectLst/>
                          <a:latin typeface="Times New Roman"/>
                          <a:ea typeface="Times New Roman"/>
                        </a:rPr>
                        <a:t> </a:t>
                      </a:r>
                    </a:p>
                  </a:txBody>
                  <a:tcPr marL="0" marR="0" marT="0" marB="0" anchor="ctr">
                    <a:lnL w="12700" cap="flat" cmpd="sng" algn="ctr">
                      <a:solidFill>
                        <a:srgbClr val="1F497D"/>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3649376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50</a:t>
            </a:r>
            <a:endParaRPr lang="tr-TR" dirty="0">
              <a:solidFill>
                <a:schemeClr val="bg1"/>
              </a:solidFill>
            </a:endParaRPr>
          </a:p>
        </p:txBody>
      </p:sp>
      <p:sp>
        <p:nvSpPr>
          <p:cNvPr id="2" name="Dikdörtgen 1"/>
          <p:cNvSpPr/>
          <p:nvPr/>
        </p:nvSpPr>
        <p:spPr>
          <a:xfrm>
            <a:off x="107504" y="1549236"/>
            <a:ext cx="9036496" cy="4832092"/>
          </a:xfrm>
          <a:prstGeom prst="rect">
            <a:avLst/>
          </a:prstGeom>
        </p:spPr>
        <p:txBody>
          <a:bodyPr wrap="square">
            <a:spAutoFit/>
          </a:bodyPr>
          <a:lstStyle/>
          <a:p>
            <a:pPr algn="ctr"/>
            <a:r>
              <a:rPr lang="tr-TR" sz="2800" b="1" dirty="0">
                <a:solidFill>
                  <a:schemeClr val="bg1"/>
                </a:solidFill>
                <a:latin typeface="Arial" panose="020B0604020202020204" pitchFamily="34" charset="0"/>
              </a:rPr>
              <a:t>SW 5  SERBEST STİL </a:t>
            </a:r>
            <a:endParaRPr lang="tr-TR" sz="2800" b="1"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SW5.1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Serbest stilin </a:t>
            </a:r>
            <a:r>
              <a:rPr lang="tr-TR" sz="2800" dirty="0" smtClean="0">
                <a:solidFill>
                  <a:schemeClr val="bg1"/>
                </a:solidFill>
                <a:latin typeface="Arial" panose="020B0604020202020204" pitchFamily="34" charset="0"/>
              </a:rPr>
              <a:t>anlamı, </a:t>
            </a:r>
            <a:r>
              <a:rPr lang="tr-TR" sz="2800" dirty="0">
                <a:solidFill>
                  <a:schemeClr val="bg1"/>
                </a:solidFill>
                <a:latin typeface="Arial" panose="020B0604020202020204" pitchFamily="34" charset="0"/>
              </a:rPr>
              <a:t>yarışmada yüzücünün yüzebileceği herhangi bir stil olarak adlandırılmakla </a:t>
            </a:r>
            <a:r>
              <a:rPr lang="tr-TR" sz="2800" dirty="0" smtClean="0">
                <a:solidFill>
                  <a:schemeClr val="bg1"/>
                </a:solidFill>
                <a:latin typeface="Arial" panose="020B0604020202020204" pitchFamily="34" charset="0"/>
              </a:rPr>
              <a:t>beraber; </a:t>
            </a:r>
            <a:r>
              <a:rPr lang="tr-TR" sz="2800" dirty="0">
                <a:solidFill>
                  <a:srgbClr val="FFFF00"/>
                </a:solidFill>
                <a:latin typeface="Arial" panose="020B0604020202020204" pitchFamily="34" charset="0"/>
              </a:rPr>
              <a:t>ferdi karışık ve karışık bayrak yarışlarında serbest stilin anlamı </a:t>
            </a:r>
            <a:r>
              <a:rPr lang="tr-TR" sz="2800" dirty="0">
                <a:solidFill>
                  <a:schemeClr val="bg1"/>
                </a:solidFill>
                <a:latin typeface="Arial" panose="020B0604020202020204" pitchFamily="34" charset="0"/>
              </a:rPr>
              <a:t>sırtüstü, kurbağalama ve kelebekten başka herhangi bir stil demektir. </a:t>
            </a:r>
          </a:p>
          <a:p>
            <a:pPr algn="just"/>
            <a:r>
              <a:rPr lang="tr-TR" sz="2800" dirty="0" smtClean="0">
                <a:solidFill>
                  <a:schemeClr val="bg1"/>
                </a:solidFill>
                <a:latin typeface="Arial" panose="020B0604020202020204" pitchFamily="34" charset="0"/>
              </a:rPr>
              <a:t> </a:t>
            </a:r>
            <a:endParaRPr lang="tr-TR" sz="2800"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SW5.2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Yüzücünün vücudunun herhangi bir bölümü </a:t>
            </a:r>
            <a:r>
              <a:rPr lang="tr-TR" sz="2800" dirty="0" smtClean="0">
                <a:solidFill>
                  <a:schemeClr val="bg1"/>
                </a:solidFill>
                <a:latin typeface="Arial" panose="020B0604020202020204" pitchFamily="34" charset="0"/>
              </a:rPr>
              <a:t>her bir </a:t>
            </a:r>
            <a:r>
              <a:rPr lang="tr-TR" sz="2800" dirty="0">
                <a:solidFill>
                  <a:schemeClr val="bg1"/>
                </a:solidFill>
                <a:latin typeface="Arial" panose="020B0604020202020204" pitchFamily="34" charset="0"/>
              </a:rPr>
              <a:t>turu tamamladığında ve yarış sonunda duvara dokunmalıdır. </a:t>
            </a:r>
            <a:endParaRPr lang="tr-TR" dirty="0"/>
          </a:p>
        </p:txBody>
      </p:sp>
      <p:sp>
        <p:nvSpPr>
          <p:cNvPr id="3" name="Dikdörtgen 2"/>
          <p:cNvSpPr/>
          <p:nvPr/>
        </p:nvSpPr>
        <p:spPr>
          <a:xfrm>
            <a:off x="5940152" y="6227440"/>
            <a:ext cx="1962397" cy="523220"/>
          </a:xfrm>
          <a:prstGeom prst="rect">
            <a:avLst/>
          </a:prstGeom>
          <a:solidFill>
            <a:schemeClr val="accent2"/>
          </a:solidFill>
        </p:spPr>
        <p:txBody>
          <a:bodyPr wrap="none">
            <a:spAutoFit/>
          </a:bodyPr>
          <a:lstStyle/>
          <a:p>
            <a:r>
              <a:rPr lang="tr-TR" sz="2800" dirty="0">
                <a:solidFill>
                  <a:prstClr val="white"/>
                </a:solidFill>
                <a:latin typeface="Arial" panose="020B0604020202020204" pitchFamily="34" charset="0"/>
                <a:hlinkClick r:id="rId2" action="ppaction://hlinkfile"/>
              </a:rPr>
              <a:t>Serbest stil</a:t>
            </a:r>
            <a:endParaRPr lang="tr-TR" dirty="0"/>
          </a:p>
        </p:txBody>
      </p:sp>
    </p:spTree>
    <p:extLst>
      <p:ext uri="{BB962C8B-B14F-4D97-AF65-F5344CB8AC3E}">
        <p14:creationId xmlns:p14="http://schemas.microsoft.com/office/powerpoint/2010/main" val="3107833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51</a:t>
            </a:r>
            <a:endParaRPr lang="tr-TR" dirty="0">
              <a:solidFill>
                <a:schemeClr val="bg1"/>
              </a:solidFill>
            </a:endParaRPr>
          </a:p>
        </p:txBody>
      </p:sp>
      <p:sp>
        <p:nvSpPr>
          <p:cNvPr id="2" name="Dikdörtgen 1"/>
          <p:cNvSpPr/>
          <p:nvPr/>
        </p:nvSpPr>
        <p:spPr>
          <a:xfrm>
            <a:off x="19508" y="2204864"/>
            <a:ext cx="9144000" cy="224676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SW5.3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Dönüş ve dönüş sonrasında veya çıkışta </a:t>
            </a:r>
            <a:r>
              <a:rPr lang="tr-TR" sz="2800" dirty="0" smtClean="0">
                <a:solidFill>
                  <a:schemeClr val="bg1"/>
                </a:solidFill>
                <a:latin typeface="Arial" panose="020B0604020202020204" pitchFamily="34" charset="0"/>
              </a:rPr>
              <a:t>15 </a:t>
            </a:r>
            <a:r>
              <a:rPr lang="tr-TR" sz="2800" dirty="0">
                <a:solidFill>
                  <a:schemeClr val="bg1"/>
                </a:solidFill>
                <a:latin typeface="Arial" panose="020B0604020202020204" pitchFamily="34" charset="0"/>
              </a:rPr>
              <a:t>metreyi geçmemek koşulu ile yüzücünün suyun altında kalmasına izin verilmesinin dışında yüzücünün </a:t>
            </a:r>
            <a:r>
              <a:rPr lang="tr-TR" sz="2800" dirty="0" smtClean="0">
                <a:solidFill>
                  <a:schemeClr val="bg1"/>
                </a:solidFill>
                <a:latin typeface="Arial" panose="020B0604020202020204" pitchFamily="34" charset="0"/>
              </a:rPr>
              <a:t>vücudunun </a:t>
            </a:r>
            <a:r>
              <a:rPr lang="tr-TR" sz="2800" dirty="0">
                <a:solidFill>
                  <a:schemeClr val="bg1"/>
                </a:solidFill>
                <a:latin typeface="Arial" panose="020B0604020202020204" pitchFamily="34" charset="0"/>
              </a:rPr>
              <a:t>herhangi bir bölümü su yüzeyini kesmelidir</a:t>
            </a:r>
            <a:r>
              <a:rPr lang="tr-TR" sz="2800" dirty="0" smtClean="0">
                <a:solidFill>
                  <a:schemeClr val="bg1"/>
                </a:solidFill>
                <a:latin typeface="Arial" panose="020B0604020202020204" pitchFamily="34" charset="0"/>
              </a:rPr>
              <a:t>. Bu noktada, </a:t>
            </a:r>
            <a:r>
              <a:rPr lang="tr-TR" sz="2800" dirty="0">
                <a:solidFill>
                  <a:schemeClr val="bg1"/>
                </a:solidFill>
                <a:latin typeface="Arial" panose="020B0604020202020204" pitchFamily="34" charset="0"/>
              </a:rPr>
              <a:t>baş su yüzeyini kesmelidir.</a:t>
            </a:r>
            <a:endParaRPr lang="tr-TR" dirty="0"/>
          </a:p>
        </p:txBody>
      </p:sp>
    </p:spTree>
    <p:extLst>
      <p:ext uri="{BB962C8B-B14F-4D97-AF65-F5344CB8AC3E}">
        <p14:creationId xmlns:p14="http://schemas.microsoft.com/office/powerpoint/2010/main" val="203921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1229128162"/>
              </p:ext>
            </p:extLst>
          </p:nvPr>
        </p:nvGraphicFramePr>
        <p:xfrm>
          <a:off x="107504" y="116632"/>
          <a:ext cx="9036496" cy="6624737"/>
        </p:xfrm>
        <a:graphic>
          <a:graphicData uri="http://schemas.openxmlformats.org/drawingml/2006/table">
            <a:tbl>
              <a:tblPr firstRow="1" firstCol="1" bandRow="1"/>
              <a:tblGrid>
                <a:gridCol w="7920880"/>
                <a:gridCol w="1115616"/>
              </a:tblGrid>
              <a:tr h="548898">
                <a:tc gridSpan="2">
                  <a:txBody>
                    <a:bodyPr/>
                    <a:lstStyle/>
                    <a:p>
                      <a:pPr>
                        <a:spcAft>
                          <a:spcPts val="0"/>
                        </a:spcAft>
                      </a:pPr>
                      <a:r>
                        <a:rPr lang="tr-TR" sz="2800" b="1" dirty="0">
                          <a:solidFill>
                            <a:srgbClr val="FFFFFF"/>
                          </a:solidFill>
                          <a:effectLst/>
                          <a:latin typeface="Arial"/>
                          <a:ea typeface="Times New Roman"/>
                        </a:rPr>
                        <a:t>SERBEST YÜZME</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r>
              <a:tr h="1476382">
                <a:tc>
                  <a:txBody>
                    <a:bodyPr/>
                    <a:lstStyle/>
                    <a:p>
                      <a:pPr>
                        <a:spcAft>
                          <a:spcPts val="0"/>
                        </a:spcAft>
                      </a:pPr>
                      <a:r>
                        <a:rPr lang="tr-TR" sz="2800" dirty="0">
                          <a:solidFill>
                            <a:srgbClr val="000000"/>
                          </a:solidFill>
                          <a:effectLst/>
                          <a:latin typeface="Times New Roman"/>
                          <a:ea typeface="Times New Roman"/>
                        </a:rPr>
                        <a:t>Yüzücü dönüşte ve yarış sonunda duvara dokunmadığından </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24765" algn="ctr">
                        <a:spcAft>
                          <a:spcPts val="0"/>
                        </a:spcAft>
                      </a:pPr>
                      <a:r>
                        <a:rPr lang="tr-TR" sz="2000" b="1" dirty="0">
                          <a:solidFill>
                            <a:srgbClr val="FFFFFF"/>
                          </a:solidFill>
                          <a:effectLst/>
                          <a:latin typeface="Arial"/>
                          <a:ea typeface="Times New Roman"/>
                        </a:rPr>
                        <a:t>SW 5.2</a:t>
                      </a:r>
                      <a:endParaRPr lang="tr-TR" sz="20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476382">
                <a:tc>
                  <a:txBody>
                    <a:bodyPr/>
                    <a:lstStyle/>
                    <a:p>
                      <a:pPr>
                        <a:spcAft>
                          <a:spcPts val="0"/>
                        </a:spcAft>
                      </a:pPr>
                      <a:r>
                        <a:rPr lang="tr-TR" sz="2800" dirty="0">
                          <a:solidFill>
                            <a:srgbClr val="000000"/>
                          </a:solidFill>
                          <a:effectLst/>
                          <a:latin typeface="Times New Roman"/>
                          <a:ea typeface="Times New Roman"/>
                        </a:rPr>
                        <a:t>Dönüş ve çıkıştan sonra yüzücünün başı 15 m den önce su yüzeyine çıkmadığından </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24765" algn="ctr">
                        <a:spcAft>
                          <a:spcPts val="0"/>
                        </a:spcAft>
                      </a:pPr>
                      <a:r>
                        <a:rPr lang="tr-TR" sz="2000" b="1" dirty="0">
                          <a:solidFill>
                            <a:srgbClr val="FFFFFF"/>
                          </a:solidFill>
                          <a:effectLst/>
                          <a:latin typeface="Arial"/>
                          <a:ea typeface="Times New Roman"/>
                        </a:rPr>
                        <a:t>SW 5.3</a:t>
                      </a:r>
                      <a:endParaRPr lang="tr-TR" sz="20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476382">
                <a:tc>
                  <a:txBody>
                    <a:bodyPr/>
                    <a:lstStyle/>
                    <a:p>
                      <a:pPr>
                        <a:spcAft>
                          <a:spcPts val="0"/>
                        </a:spcAft>
                      </a:pPr>
                      <a:r>
                        <a:rPr lang="tr-TR" sz="2800" dirty="0">
                          <a:solidFill>
                            <a:srgbClr val="000000"/>
                          </a:solidFill>
                          <a:effectLst/>
                          <a:latin typeface="Times New Roman"/>
                          <a:ea typeface="Times New Roman"/>
                        </a:rPr>
                        <a:t>Yüzücü yarış boyunca sualtında kaldığından (dönüş ve çıkış anındaki 15 m lik mesafe hariç)</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24765" algn="ctr">
                        <a:spcAft>
                          <a:spcPts val="0"/>
                        </a:spcAft>
                      </a:pPr>
                      <a:r>
                        <a:rPr lang="tr-TR" sz="2000" b="1" dirty="0">
                          <a:solidFill>
                            <a:srgbClr val="FFFFFF"/>
                          </a:solidFill>
                          <a:effectLst/>
                          <a:latin typeface="Arial"/>
                          <a:ea typeface="Times New Roman"/>
                        </a:rPr>
                        <a:t>SW 5.3</a:t>
                      </a:r>
                      <a:endParaRPr lang="tr-TR" sz="20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646693">
                <a:tc>
                  <a:txBody>
                    <a:bodyPr/>
                    <a:lstStyle/>
                    <a:p>
                      <a:pPr>
                        <a:spcAft>
                          <a:spcPts val="0"/>
                        </a:spcAft>
                      </a:pPr>
                      <a:r>
                        <a:rPr lang="tr-TR" sz="2800" dirty="0">
                          <a:solidFill>
                            <a:srgbClr val="000000"/>
                          </a:solidFill>
                          <a:effectLst/>
                          <a:latin typeface="Times New Roman"/>
                          <a:ea typeface="Times New Roman"/>
                        </a:rPr>
                        <a:t>Yüzücü havuz dibinde yürüdüğünden veya havuz dibine basarak ittiğinden </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24765" algn="ctr">
                        <a:spcAft>
                          <a:spcPts val="0"/>
                        </a:spcAft>
                      </a:pPr>
                      <a:r>
                        <a:rPr lang="tr-TR" sz="2000" b="1" dirty="0">
                          <a:solidFill>
                            <a:srgbClr val="FFFFFF"/>
                          </a:solidFill>
                          <a:effectLst/>
                          <a:latin typeface="Arial"/>
                          <a:ea typeface="Times New Roman"/>
                        </a:rPr>
                        <a:t>SW 10.4</a:t>
                      </a:r>
                      <a:endParaRPr lang="tr-TR" sz="20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26032299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51</a:t>
            </a:r>
            <a:endParaRPr lang="tr-TR" dirty="0">
              <a:solidFill>
                <a:schemeClr val="bg1"/>
              </a:solidFill>
            </a:endParaRPr>
          </a:p>
        </p:txBody>
      </p:sp>
      <p:sp>
        <p:nvSpPr>
          <p:cNvPr id="2" name="Dikdörtgen 1"/>
          <p:cNvSpPr/>
          <p:nvPr/>
        </p:nvSpPr>
        <p:spPr>
          <a:xfrm>
            <a:off x="11705" y="1772816"/>
            <a:ext cx="9144000" cy="3108543"/>
          </a:xfrm>
          <a:prstGeom prst="rect">
            <a:avLst/>
          </a:prstGeom>
        </p:spPr>
        <p:txBody>
          <a:bodyPr wrap="square">
            <a:spAutoFit/>
          </a:bodyPr>
          <a:lstStyle/>
          <a:p>
            <a:pPr algn="ctr"/>
            <a:r>
              <a:rPr lang="tr-TR" sz="2800" b="1" dirty="0">
                <a:solidFill>
                  <a:schemeClr val="bg1"/>
                </a:solidFill>
                <a:latin typeface="Arial" panose="020B0604020202020204" pitchFamily="34" charset="0"/>
              </a:rPr>
              <a:t>SW 6  SIRTÜSTÜ </a:t>
            </a:r>
            <a:endParaRPr lang="tr-TR" sz="2800" b="1" dirty="0" smtClean="0">
              <a:solidFill>
                <a:schemeClr val="bg1"/>
              </a:solidFill>
              <a:latin typeface="Arial" panose="020B0604020202020204" pitchFamily="34" charset="0"/>
            </a:endParaRPr>
          </a:p>
          <a:p>
            <a:pPr algn="just"/>
            <a:endParaRPr lang="tr-TR" sz="2800" b="1" u="sng"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SW6.1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Çıkış </a:t>
            </a:r>
            <a:r>
              <a:rPr lang="tr-TR" sz="2800" dirty="0">
                <a:solidFill>
                  <a:schemeClr val="bg1"/>
                </a:solidFill>
                <a:latin typeface="Arial" panose="020B0604020202020204" pitchFamily="34" charset="0"/>
              </a:rPr>
              <a:t>sinyalinden önce yarışmacılar her iki elleri ile çıkış demirlerini tutarak yüzleri depar taşına dönük biçimde suyun içinde sıralanırlar. Taşma </a:t>
            </a:r>
            <a:r>
              <a:rPr lang="tr-TR" sz="2800" dirty="0" smtClean="0">
                <a:solidFill>
                  <a:schemeClr val="bg1"/>
                </a:solidFill>
                <a:latin typeface="Arial" panose="020B0604020202020204" pitchFamily="34" charset="0"/>
              </a:rPr>
              <a:t>oluklarının üzerine </a:t>
            </a:r>
            <a:r>
              <a:rPr lang="tr-TR" sz="2800" dirty="0">
                <a:solidFill>
                  <a:schemeClr val="bg1"/>
                </a:solidFill>
                <a:latin typeface="Arial" panose="020B0604020202020204" pitchFamily="34" charset="0"/>
              </a:rPr>
              <a:t>veya içine dayanmak veya ayak baş parmaklarıyla oluğun kenarını </a:t>
            </a:r>
            <a:r>
              <a:rPr lang="tr-TR" sz="2800" dirty="0" smtClean="0">
                <a:solidFill>
                  <a:schemeClr val="bg1"/>
                </a:solidFill>
                <a:latin typeface="Arial" panose="020B0604020202020204" pitchFamily="34" charset="0"/>
              </a:rPr>
              <a:t>kavramak </a:t>
            </a:r>
            <a:r>
              <a:rPr lang="tr-TR" sz="2800" dirty="0">
                <a:solidFill>
                  <a:schemeClr val="bg1"/>
                </a:solidFill>
                <a:latin typeface="Arial" panose="020B0604020202020204" pitchFamily="34" charset="0"/>
              </a:rPr>
              <a:t>yasaktır.      </a:t>
            </a:r>
            <a:endParaRPr lang="tr-TR" dirty="0"/>
          </a:p>
        </p:txBody>
      </p:sp>
      <p:sp>
        <p:nvSpPr>
          <p:cNvPr id="3" name="Dikdörtgen 2"/>
          <p:cNvSpPr/>
          <p:nvPr/>
        </p:nvSpPr>
        <p:spPr>
          <a:xfrm>
            <a:off x="6956026" y="5683578"/>
            <a:ext cx="1362874" cy="523220"/>
          </a:xfrm>
          <a:prstGeom prst="rect">
            <a:avLst/>
          </a:prstGeom>
          <a:solidFill>
            <a:schemeClr val="accent2"/>
          </a:solidFill>
        </p:spPr>
        <p:txBody>
          <a:bodyPr wrap="none">
            <a:spAutoFit/>
          </a:bodyPr>
          <a:lstStyle/>
          <a:p>
            <a:r>
              <a:rPr lang="tr-TR" sz="2800" dirty="0">
                <a:solidFill>
                  <a:prstClr val="white"/>
                </a:solidFill>
                <a:latin typeface="Arial" panose="020B0604020202020204" pitchFamily="34" charset="0"/>
                <a:hlinkClick r:id="rId2" action="ppaction://hlinkfile"/>
              </a:rPr>
              <a:t>sırtüstü</a:t>
            </a:r>
            <a:endParaRPr lang="tr-TR" dirty="0"/>
          </a:p>
        </p:txBody>
      </p:sp>
    </p:spTree>
    <p:extLst>
      <p:ext uri="{BB962C8B-B14F-4D97-AF65-F5344CB8AC3E}">
        <p14:creationId xmlns:p14="http://schemas.microsoft.com/office/powerpoint/2010/main" val="2916519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87802" y="0"/>
            <a:ext cx="844112" cy="84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52197" y="288957"/>
            <a:ext cx="5796136" cy="523220"/>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grpSp>
        <p:nvGrpSpPr>
          <p:cNvPr id="7" name="Group 239"/>
          <p:cNvGrpSpPr>
            <a:grpSpLocks/>
          </p:cNvGrpSpPr>
          <p:nvPr/>
        </p:nvGrpSpPr>
        <p:grpSpPr bwMode="auto">
          <a:xfrm>
            <a:off x="7043052" y="1628800"/>
            <a:ext cx="2083418" cy="4571564"/>
            <a:chOff x="15968" y="7416"/>
            <a:chExt cx="4520" cy="8473"/>
          </a:xfrm>
        </p:grpSpPr>
        <p:pic>
          <p:nvPicPr>
            <p:cNvPr id="8" name="Picture 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9" y="12034"/>
              <a:ext cx="3639" cy="3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68" y="7416"/>
              <a:ext cx="4520" cy="461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15.jpeg"/>
          <p:cNvPicPr/>
          <p:nvPr/>
        </p:nvPicPr>
        <p:blipFill>
          <a:blip r:embed="rId6" cstate="print"/>
          <a:stretch>
            <a:fillRect/>
          </a:stretch>
        </p:blipFill>
        <p:spPr>
          <a:xfrm>
            <a:off x="3505854" y="1628800"/>
            <a:ext cx="3537198" cy="4571564"/>
          </a:xfrm>
          <a:prstGeom prst="rect">
            <a:avLst/>
          </a:prstGeom>
        </p:spPr>
      </p:pic>
      <p:sp>
        <p:nvSpPr>
          <p:cNvPr id="6" name="Dikdörtgen 5"/>
          <p:cNvSpPr/>
          <p:nvPr/>
        </p:nvSpPr>
        <p:spPr>
          <a:xfrm>
            <a:off x="0" y="1487348"/>
            <a:ext cx="3635896" cy="3785652"/>
          </a:xfrm>
          <a:prstGeom prst="rect">
            <a:avLst/>
          </a:prstGeom>
        </p:spPr>
        <p:txBody>
          <a:bodyPr wrap="square">
            <a:spAutoFit/>
          </a:bodyPr>
          <a:lstStyle/>
          <a:p>
            <a:r>
              <a:rPr lang="tr-TR" dirty="0" smtClean="0">
                <a:solidFill>
                  <a:prstClr val="black"/>
                </a:solidFill>
              </a:rPr>
              <a:t>•</a:t>
            </a:r>
            <a:r>
              <a:rPr lang="tr-TR" sz="2000" dirty="0" smtClean="0">
                <a:solidFill>
                  <a:srgbClr val="FF0000"/>
                </a:solidFill>
              </a:rPr>
              <a:t>Yedek Düğmeler (butonlar)– </a:t>
            </a:r>
            <a:r>
              <a:rPr lang="tr-TR" sz="2000" dirty="0" smtClean="0">
                <a:solidFill>
                  <a:prstClr val="black"/>
                </a:solidFill>
              </a:rPr>
              <a:t>Yedek düğmeler yüzücünün havuzun başlangıcına geldiğini zamanı manuel olarak ölçmek için kullanılan cihazlardır.</a:t>
            </a:r>
          </a:p>
          <a:p>
            <a:r>
              <a:rPr lang="tr-TR" sz="2000" dirty="0" smtClean="0">
                <a:solidFill>
                  <a:prstClr val="black"/>
                </a:solidFill>
              </a:rPr>
              <a:t>•</a:t>
            </a:r>
            <a:r>
              <a:rPr lang="tr-TR" sz="2000" dirty="0" smtClean="0">
                <a:solidFill>
                  <a:srgbClr val="FF0000"/>
                </a:solidFill>
              </a:rPr>
              <a:t>Dokunmatik levhalar</a:t>
            </a:r>
            <a:r>
              <a:rPr lang="tr-TR" sz="2000" dirty="0" smtClean="0">
                <a:solidFill>
                  <a:prstClr val="black"/>
                </a:solidFill>
              </a:rPr>
              <a:t>– Otomatik zamanlama sisteminin parçası olan levhalar her kulvarın sonunda bulunur ve yüzücünün levhaya dokunduğu zamanı otomatik olarak kaydeder</a:t>
            </a:r>
            <a:endParaRPr lang="tr-TR" sz="2000" dirty="0">
              <a:solidFill>
                <a:prstClr val="black"/>
              </a:solidFill>
            </a:endParaRPr>
          </a:p>
        </p:txBody>
      </p:sp>
      <p:sp>
        <p:nvSpPr>
          <p:cNvPr id="11" name="Veri Yer Tutucusu 10"/>
          <p:cNvSpPr>
            <a:spLocks noGrp="1"/>
          </p:cNvSpPr>
          <p:nvPr>
            <p:ph type="dt" sz="half" idx="10"/>
          </p:nvPr>
        </p:nvSpPr>
        <p:spPr/>
        <p:txBody>
          <a:bodyPr/>
          <a:lstStyle/>
          <a:p>
            <a:fld id="{C77A9A09-1D1E-429E-A531-FDDDCF8891E3}"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12" name="Slayt Numarası Yer Tutucusu 11"/>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7</a:t>
            </a:fld>
            <a:endParaRPr lang="tr-TR" dirty="0">
              <a:solidFill>
                <a:prstClr val="black">
                  <a:lumMod val="50000"/>
                  <a:lumOff val="50000"/>
                </a:prstClr>
              </a:solidFill>
            </a:endParaRPr>
          </a:p>
        </p:txBody>
      </p:sp>
      <p:pic>
        <p:nvPicPr>
          <p:cNvPr id="327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1"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275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52</a:t>
            </a:r>
            <a:endParaRPr lang="tr-TR" dirty="0">
              <a:solidFill>
                <a:schemeClr val="bg1"/>
              </a:solidFill>
            </a:endParaRPr>
          </a:p>
        </p:txBody>
      </p:sp>
      <p:pic>
        <p:nvPicPr>
          <p:cNvPr id="4" name="Picture 1" descr="Start Position"/>
          <p:cNvPicPr>
            <a:picLocks noChangeAspect="1" noChangeArrowheads="1"/>
          </p:cNvPicPr>
          <p:nvPr/>
        </p:nvPicPr>
        <p:blipFill rotWithShape="1">
          <a:blip r:embed="rId2" cstate="print"/>
          <a:srcRect l="17763"/>
          <a:stretch/>
        </p:blipFill>
        <p:spPr bwMode="auto">
          <a:xfrm>
            <a:off x="107504" y="1412776"/>
            <a:ext cx="4320480" cy="2917652"/>
          </a:xfrm>
          <a:prstGeom prst="rect">
            <a:avLst/>
          </a:prstGeom>
          <a:noFill/>
        </p:spPr>
      </p:pic>
      <p:pic>
        <p:nvPicPr>
          <p:cNvPr id="5" name="Picture 2" descr="First Movement 2"/>
          <p:cNvPicPr>
            <a:picLocks noChangeAspect="1" noChangeArrowheads="1"/>
          </p:cNvPicPr>
          <p:nvPr/>
        </p:nvPicPr>
        <p:blipFill rotWithShape="1">
          <a:blip r:embed="rId3" cstate="print"/>
          <a:srcRect l="19818"/>
          <a:stretch/>
        </p:blipFill>
        <p:spPr bwMode="auto">
          <a:xfrm>
            <a:off x="4253907" y="1399954"/>
            <a:ext cx="4638573" cy="3181174"/>
          </a:xfrm>
          <a:prstGeom prst="rect">
            <a:avLst/>
          </a:prstGeom>
          <a:noFill/>
        </p:spPr>
      </p:pic>
      <p:pic>
        <p:nvPicPr>
          <p:cNvPr id="6" name="Picture 3" descr="Feet Leave"/>
          <p:cNvPicPr>
            <a:picLocks noChangeAspect="1" noChangeArrowheads="1"/>
          </p:cNvPicPr>
          <p:nvPr/>
        </p:nvPicPr>
        <p:blipFill>
          <a:blip r:embed="rId4" cstate="print"/>
          <a:srcRect/>
          <a:stretch>
            <a:fillRect/>
          </a:stretch>
        </p:blipFill>
        <p:spPr bwMode="auto">
          <a:xfrm>
            <a:off x="3203848" y="4675922"/>
            <a:ext cx="3916227" cy="2203765"/>
          </a:xfrm>
          <a:prstGeom prst="rect">
            <a:avLst/>
          </a:prstGeom>
          <a:noFill/>
        </p:spPr>
      </p:pic>
      <p:cxnSp>
        <p:nvCxnSpPr>
          <p:cNvPr id="7" name="Düz Ok Bağlayıcısı 6"/>
          <p:cNvCxnSpPr/>
          <p:nvPr/>
        </p:nvCxnSpPr>
        <p:spPr>
          <a:xfrm flipH="1" flipV="1">
            <a:off x="7596336" y="3429000"/>
            <a:ext cx="1008112" cy="1144860"/>
          </a:xfrm>
          <a:prstGeom prst="straightConnector1">
            <a:avLst/>
          </a:prstGeom>
          <a:ln w="63500">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11" name="Metin kutusu 10"/>
          <p:cNvSpPr txBox="1"/>
          <p:nvPr/>
        </p:nvSpPr>
        <p:spPr>
          <a:xfrm>
            <a:off x="7308304" y="4465656"/>
            <a:ext cx="1728192" cy="1754326"/>
          </a:xfrm>
          <a:prstGeom prst="rect">
            <a:avLst/>
          </a:prstGeom>
          <a:noFill/>
        </p:spPr>
        <p:txBody>
          <a:bodyPr wrap="square" rtlCol="0">
            <a:spAutoFit/>
          </a:bodyPr>
          <a:lstStyle/>
          <a:p>
            <a:r>
              <a:rPr lang="tr-TR" dirty="0" smtClean="0">
                <a:solidFill>
                  <a:srgbClr val="FFFF00"/>
                </a:solidFill>
              </a:rPr>
              <a:t>Sırt takozu kullanılırsa, Ayak parmağı levhaya değecektir. </a:t>
            </a:r>
          </a:p>
          <a:p>
            <a:r>
              <a:rPr lang="tr-TR" dirty="0" smtClean="0">
                <a:solidFill>
                  <a:srgbClr val="FFFF00"/>
                </a:solidFill>
              </a:rPr>
              <a:t>Aksi taktirde diskalifiye olur.</a:t>
            </a:r>
            <a:endParaRPr lang="tr-TR" dirty="0">
              <a:solidFill>
                <a:srgbClr val="FFFF00"/>
              </a:solidFill>
            </a:endParaRPr>
          </a:p>
        </p:txBody>
      </p:sp>
    </p:spTree>
    <p:extLst>
      <p:ext uri="{BB962C8B-B14F-4D97-AF65-F5344CB8AC3E}">
        <p14:creationId xmlns:p14="http://schemas.microsoft.com/office/powerpoint/2010/main" val="219744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pic>
        <p:nvPicPr>
          <p:cNvPr id="5" name="Picture 1" descr="Start Position"/>
          <p:cNvPicPr>
            <a:picLocks noChangeAspect="1" noChangeArrowheads="1"/>
          </p:cNvPicPr>
          <p:nvPr/>
        </p:nvPicPr>
        <p:blipFill rotWithShape="1">
          <a:blip r:embed="rId2" cstate="print"/>
          <a:srcRect l="17763"/>
          <a:stretch/>
        </p:blipFill>
        <p:spPr bwMode="auto">
          <a:xfrm>
            <a:off x="0" y="376171"/>
            <a:ext cx="9144000" cy="6175010"/>
          </a:xfrm>
          <a:prstGeom prst="rect">
            <a:avLst/>
          </a:prstGeom>
          <a:noFill/>
        </p:spPr>
      </p:pic>
    </p:spTree>
    <p:extLst>
      <p:ext uri="{BB962C8B-B14F-4D97-AF65-F5344CB8AC3E}">
        <p14:creationId xmlns:p14="http://schemas.microsoft.com/office/powerpoint/2010/main" val="18801321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pic>
        <p:nvPicPr>
          <p:cNvPr id="5" name="Picture 2" descr="First Movement 2"/>
          <p:cNvPicPr>
            <a:picLocks noChangeAspect="1" noChangeArrowheads="1"/>
          </p:cNvPicPr>
          <p:nvPr/>
        </p:nvPicPr>
        <p:blipFill rotWithShape="1">
          <a:blip r:embed="rId2" cstate="print"/>
          <a:srcRect l="19818"/>
          <a:stretch/>
        </p:blipFill>
        <p:spPr bwMode="auto">
          <a:xfrm>
            <a:off x="307744" y="548680"/>
            <a:ext cx="8609770" cy="5904656"/>
          </a:xfrm>
          <a:prstGeom prst="rect">
            <a:avLst/>
          </a:prstGeom>
          <a:noFill/>
        </p:spPr>
      </p:pic>
    </p:spTree>
    <p:extLst>
      <p:ext uri="{BB962C8B-B14F-4D97-AF65-F5344CB8AC3E}">
        <p14:creationId xmlns:p14="http://schemas.microsoft.com/office/powerpoint/2010/main" val="790081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pic>
        <p:nvPicPr>
          <p:cNvPr id="5" name="Picture 3" descr="Feet Leave"/>
          <p:cNvPicPr>
            <a:picLocks noChangeAspect="1" noChangeArrowheads="1"/>
          </p:cNvPicPr>
          <p:nvPr/>
        </p:nvPicPr>
        <p:blipFill>
          <a:blip r:embed="rId2" cstate="print"/>
          <a:srcRect/>
          <a:stretch>
            <a:fillRect/>
          </a:stretch>
        </p:blipFill>
        <p:spPr bwMode="auto">
          <a:xfrm>
            <a:off x="89121" y="980729"/>
            <a:ext cx="8957388" cy="5040560"/>
          </a:xfrm>
          <a:prstGeom prst="rect">
            <a:avLst/>
          </a:prstGeom>
          <a:noFill/>
        </p:spPr>
      </p:pic>
    </p:spTree>
    <p:extLst>
      <p:ext uri="{BB962C8B-B14F-4D97-AF65-F5344CB8AC3E}">
        <p14:creationId xmlns:p14="http://schemas.microsoft.com/office/powerpoint/2010/main" val="1474852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53</a:t>
            </a:r>
            <a:endParaRPr lang="tr-TR" dirty="0">
              <a:solidFill>
                <a:schemeClr val="bg1"/>
              </a:solidFill>
            </a:endParaRPr>
          </a:p>
        </p:txBody>
      </p:sp>
      <p:sp>
        <p:nvSpPr>
          <p:cNvPr id="2" name="Dikdörtgen 1"/>
          <p:cNvSpPr/>
          <p:nvPr/>
        </p:nvSpPr>
        <p:spPr>
          <a:xfrm>
            <a:off x="21704" y="1772815"/>
            <a:ext cx="9144000"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SW6.2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Çıkış işareti ile birlikte ve dönüşlerden sonra yüzücüler kendilerini itebilirler ve yarışma boyunca SW 6.4 te belirtilen şekilde yapılan dönüşün haricinde sırtüstü pozisyonunda yüzmeye devam ederler. Normal sırtüstü pozisyonunda yüzme esnasında sırt (yatay) konumu 90 </a:t>
            </a:r>
            <a:r>
              <a:rPr lang="tr-TR" sz="2800" dirty="0" smtClean="0">
                <a:solidFill>
                  <a:schemeClr val="bg1"/>
                </a:solidFill>
                <a:latin typeface="Arial" panose="020B0604020202020204" pitchFamily="34" charset="0"/>
              </a:rPr>
              <a:t>dereceden fazla olmamak </a:t>
            </a:r>
            <a:r>
              <a:rPr lang="tr-TR" sz="2800" dirty="0">
                <a:solidFill>
                  <a:schemeClr val="bg1"/>
                </a:solidFill>
                <a:latin typeface="Arial" panose="020B0604020202020204" pitchFamily="34" charset="0"/>
              </a:rPr>
              <a:t>koşulu ile </a:t>
            </a:r>
            <a:r>
              <a:rPr lang="tr-TR" sz="2800" dirty="0" smtClean="0">
                <a:solidFill>
                  <a:schemeClr val="bg1"/>
                </a:solidFill>
                <a:latin typeface="Arial" panose="020B0604020202020204" pitchFamily="34" charset="0"/>
              </a:rPr>
              <a:t>olabilir. Bu </a:t>
            </a:r>
            <a:r>
              <a:rPr lang="tr-TR" sz="2800" dirty="0">
                <a:solidFill>
                  <a:schemeClr val="bg1"/>
                </a:solidFill>
                <a:latin typeface="Arial" panose="020B0604020202020204" pitchFamily="34" charset="0"/>
              </a:rPr>
              <a:t>pozisyonda başın konumu önemli değildir.</a:t>
            </a:r>
            <a:endParaRPr lang="tr-TR" dirty="0"/>
          </a:p>
        </p:txBody>
      </p:sp>
      <p:sp>
        <p:nvSpPr>
          <p:cNvPr id="3" name="Dikdörtgen 2"/>
          <p:cNvSpPr/>
          <p:nvPr/>
        </p:nvSpPr>
        <p:spPr>
          <a:xfrm>
            <a:off x="7740352" y="5733256"/>
            <a:ext cx="1172116" cy="369332"/>
          </a:xfrm>
          <a:prstGeom prst="rect">
            <a:avLst/>
          </a:prstGeom>
          <a:solidFill>
            <a:schemeClr val="accent2"/>
          </a:solidFill>
        </p:spPr>
        <p:txBody>
          <a:bodyPr wrap="none">
            <a:spAutoFit/>
          </a:bodyPr>
          <a:lstStyle/>
          <a:p>
            <a:r>
              <a:rPr lang="tr-TR" dirty="0" err="1">
                <a:solidFill>
                  <a:srgbClr val="FFFF00"/>
                </a:solidFill>
                <a:latin typeface="Arial" panose="020B0604020202020204" pitchFamily="34" charset="0"/>
                <a:hlinkClick r:id="rId2" action="ppaction://hlinkfile"/>
              </a:rPr>
              <a:t>sırt_çıkış</a:t>
            </a:r>
            <a:r>
              <a:rPr lang="tr-TR" dirty="0">
                <a:solidFill>
                  <a:schemeClr val="bg1"/>
                </a:solidFill>
                <a:latin typeface="Arial" panose="020B0604020202020204" pitchFamily="34" charset="0"/>
              </a:rPr>
              <a:t> </a:t>
            </a:r>
            <a:endParaRPr lang="tr-TR" dirty="0"/>
          </a:p>
        </p:txBody>
      </p:sp>
    </p:spTree>
    <p:extLst>
      <p:ext uri="{BB962C8B-B14F-4D97-AF65-F5344CB8AC3E}">
        <p14:creationId xmlns:p14="http://schemas.microsoft.com/office/powerpoint/2010/main" val="24296628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54</a:t>
            </a:r>
            <a:endParaRPr lang="tr-TR" dirty="0">
              <a:solidFill>
                <a:schemeClr val="bg1"/>
              </a:solidFill>
            </a:endParaRPr>
          </a:p>
        </p:txBody>
      </p:sp>
      <p:sp>
        <p:nvSpPr>
          <p:cNvPr id="2" name="Dikdörtgen 1"/>
          <p:cNvSpPr/>
          <p:nvPr/>
        </p:nvSpPr>
        <p:spPr>
          <a:xfrm>
            <a:off x="25152" y="2420888"/>
            <a:ext cx="9144000" cy="2523768"/>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SW6.3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Yarış </a:t>
            </a:r>
            <a:r>
              <a:rPr lang="tr-TR" sz="2800" dirty="0">
                <a:solidFill>
                  <a:schemeClr val="bg1"/>
                </a:solidFill>
                <a:latin typeface="Arial" panose="020B0604020202020204" pitchFamily="34" charset="0"/>
              </a:rPr>
              <a:t>boyunca yüzücünün vücudunun bir bölümü su yüzeyini kesmelidir. Dönüş esnasında, çıkış ve </a:t>
            </a:r>
            <a:r>
              <a:rPr lang="tr-TR" sz="2800" dirty="0" smtClean="0">
                <a:solidFill>
                  <a:schemeClr val="bg1"/>
                </a:solidFill>
                <a:latin typeface="Arial" panose="020B0604020202020204" pitchFamily="34" charset="0"/>
              </a:rPr>
              <a:t>her bir </a:t>
            </a:r>
            <a:r>
              <a:rPr lang="tr-TR" sz="2800" dirty="0">
                <a:solidFill>
                  <a:schemeClr val="bg1"/>
                </a:solidFill>
                <a:latin typeface="Arial" panose="020B0604020202020204" pitchFamily="34" charset="0"/>
              </a:rPr>
              <a:t>dönüşten sonra 15 metreyi geçmemek koşulu ile yüzücünün tamamen su altından gitmesine izin verilebilir. Bu </a:t>
            </a:r>
            <a:r>
              <a:rPr lang="tr-TR" sz="2800" dirty="0" smtClean="0">
                <a:solidFill>
                  <a:schemeClr val="bg1"/>
                </a:solidFill>
                <a:latin typeface="Arial" panose="020B0604020202020204" pitchFamily="34" charset="0"/>
              </a:rPr>
              <a:t>noktada, </a:t>
            </a:r>
            <a:r>
              <a:rPr lang="tr-TR" sz="2800" dirty="0">
                <a:solidFill>
                  <a:schemeClr val="bg1"/>
                </a:solidFill>
                <a:latin typeface="Arial" panose="020B0604020202020204" pitchFamily="34" charset="0"/>
              </a:rPr>
              <a:t>baş suyun yüzeyini kesmelidir</a:t>
            </a:r>
            <a:r>
              <a:rPr lang="tr-TR" sz="2800" dirty="0" smtClean="0">
                <a:solidFill>
                  <a:schemeClr val="bg1"/>
                </a:solidFill>
                <a:latin typeface="Arial" panose="020B0604020202020204" pitchFamily="34" charset="0"/>
              </a:rPr>
              <a:t>.</a:t>
            </a:r>
          </a:p>
          <a:p>
            <a:pPr algn="just"/>
            <a:endParaRPr lang="tr-TR" dirty="0"/>
          </a:p>
        </p:txBody>
      </p:sp>
    </p:spTree>
    <p:extLst>
      <p:ext uri="{BB962C8B-B14F-4D97-AF65-F5344CB8AC3E}">
        <p14:creationId xmlns:p14="http://schemas.microsoft.com/office/powerpoint/2010/main" val="36224366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1412776"/>
            <a:ext cx="9036495" cy="5293757"/>
          </a:xfrm>
          <a:prstGeom prst="rect">
            <a:avLst/>
          </a:prstGeom>
        </p:spPr>
        <p:txBody>
          <a:bodyPr wrap="square">
            <a:spAutoFit/>
          </a:bodyPr>
          <a:lstStyle/>
          <a:p>
            <a:pPr algn="just"/>
            <a:r>
              <a:rPr lang="tr-TR" sz="2600" b="1" u="sng" dirty="0" smtClean="0">
                <a:solidFill>
                  <a:schemeClr val="bg1"/>
                </a:solidFill>
                <a:latin typeface="Arial" panose="020B0604020202020204" pitchFamily="34" charset="0"/>
              </a:rPr>
              <a:t>SW6.4</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Yüzücüler dönüş yaparlarken vücutlarının bir bölümü ile kendi kulvarlarındaki duvara temas etmek zorundadırlar. Dönüş esnasında omuzlar </a:t>
            </a:r>
            <a:r>
              <a:rPr lang="tr-TR" sz="2600" dirty="0" smtClean="0">
                <a:solidFill>
                  <a:schemeClr val="bg1"/>
                </a:solidFill>
                <a:latin typeface="Arial" panose="020B0604020202020204" pitchFamily="34" charset="0"/>
              </a:rPr>
              <a:t>göğse </a:t>
            </a:r>
            <a:r>
              <a:rPr lang="tr-TR" sz="2600" dirty="0">
                <a:solidFill>
                  <a:schemeClr val="bg1"/>
                </a:solidFill>
                <a:latin typeface="Arial" panose="020B0604020202020204" pitchFamily="34" charset="0"/>
              </a:rPr>
              <a:t>göre düşey olacak biçimde çevrilebilir. Bundan sonra dönüşe başlarken kesintisiz tek kol çekişi veya kesintisiz eş zamanlı çift kol çekişi yapılabilir. Vücut sırt pozisyonunu terk ettikten sonra hiçbir ayak vuruşu veya kol çekişi dönüş hareketinin devamının bir bölümü olmamalıdır. Yüzücü duvardan ayrılma sırasında (anında) sırtüstü pozisyonda   olmalıdır. </a:t>
            </a:r>
          </a:p>
          <a:p>
            <a:pPr algn="just"/>
            <a:r>
              <a:rPr lang="tr-TR" sz="2600" dirty="0">
                <a:solidFill>
                  <a:schemeClr val="bg1"/>
                </a:solidFill>
                <a:latin typeface="Arial" panose="020B0604020202020204" pitchFamily="34" charset="0"/>
              </a:rPr>
              <a:t> </a:t>
            </a:r>
          </a:p>
          <a:p>
            <a:pPr algn="just"/>
            <a:r>
              <a:rPr lang="tr-TR" sz="2600" b="1" u="sng" dirty="0" smtClean="0">
                <a:solidFill>
                  <a:schemeClr val="bg1"/>
                </a:solidFill>
                <a:latin typeface="Arial" panose="020B0604020202020204" pitchFamily="34" charset="0"/>
              </a:rPr>
              <a:t>SW6.5</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Yarışın bitişinde yüzücü duvara </a:t>
            </a:r>
            <a:r>
              <a:rPr lang="tr-TR" sz="2600" dirty="0" err="1">
                <a:solidFill>
                  <a:schemeClr val="bg1"/>
                </a:solidFill>
                <a:latin typeface="Arial" panose="020B0604020202020204" pitchFamily="34" charset="0"/>
              </a:rPr>
              <a:t>sırtüsü</a:t>
            </a:r>
            <a:r>
              <a:rPr lang="tr-TR" sz="2600" dirty="0">
                <a:solidFill>
                  <a:schemeClr val="bg1"/>
                </a:solidFill>
                <a:latin typeface="Arial" panose="020B0604020202020204" pitchFamily="34" charset="0"/>
              </a:rPr>
              <a:t> pozisyonda dokunmalıdır. </a:t>
            </a:r>
            <a:r>
              <a:rPr lang="tr-TR" sz="2600" dirty="0">
                <a:solidFill>
                  <a:srgbClr val="FFFF00"/>
                </a:solidFill>
                <a:latin typeface="Arial" panose="020B0604020202020204" pitchFamily="34" charset="0"/>
              </a:rPr>
              <a:t>Dokunma sırasında vücut tamamen su altında </a:t>
            </a:r>
            <a:r>
              <a:rPr lang="tr-TR" sz="2600" dirty="0" smtClean="0">
                <a:solidFill>
                  <a:srgbClr val="FFFF00"/>
                </a:solidFill>
                <a:latin typeface="Arial" panose="020B0604020202020204" pitchFamily="34" charset="0"/>
              </a:rPr>
              <a:t>olamaz.</a:t>
            </a:r>
            <a:r>
              <a:rPr lang="tr-TR" sz="2600" dirty="0" smtClean="0">
                <a:solidFill>
                  <a:schemeClr val="bg1"/>
                </a:solidFill>
                <a:latin typeface="Arial" panose="020B0604020202020204" pitchFamily="34" charset="0"/>
              </a:rPr>
              <a:t> Her hangi parçası su üzerinde olmalıdır.</a:t>
            </a:r>
            <a:endParaRPr lang="tr-TR" sz="2600" dirty="0"/>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55</a:t>
            </a:r>
            <a:endParaRPr lang="tr-TR" dirty="0">
              <a:solidFill>
                <a:schemeClr val="bg1"/>
              </a:solidFill>
            </a:endParaRPr>
          </a:p>
        </p:txBody>
      </p:sp>
    </p:spTree>
    <p:extLst>
      <p:ext uri="{BB962C8B-B14F-4D97-AF65-F5344CB8AC3E}">
        <p14:creationId xmlns:p14="http://schemas.microsoft.com/office/powerpoint/2010/main" val="33244268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031" y="1472292"/>
            <a:ext cx="9157029" cy="4539704"/>
          </a:xfrm>
          <a:prstGeom prst="rect">
            <a:avLst/>
          </a:prstGeom>
        </p:spPr>
        <p:txBody>
          <a:bodyPr wrap="square">
            <a:spAutoFit/>
          </a:bodyPr>
          <a:lstStyle/>
          <a:p>
            <a:pPr algn="just"/>
            <a:r>
              <a:rPr lang="tr-TR" sz="2800" b="1" u="sng" dirty="0">
                <a:solidFill>
                  <a:schemeClr val="bg1"/>
                </a:solidFill>
                <a:latin typeface="Arial" panose="020B0604020202020204" pitchFamily="34" charset="0"/>
              </a:rPr>
              <a:t>NOT:</a:t>
            </a:r>
            <a:r>
              <a:rPr lang="tr-TR" sz="2800" b="1" dirty="0">
                <a:solidFill>
                  <a:schemeClr val="bg1"/>
                </a:solidFill>
                <a:latin typeface="Arial" panose="020B0604020202020204" pitchFamily="34" charset="0"/>
              </a:rPr>
              <a:t> </a:t>
            </a:r>
            <a:r>
              <a:rPr lang="tr-TR" sz="2600" dirty="0" err="1">
                <a:solidFill>
                  <a:srgbClr val="FFFF00"/>
                </a:solidFill>
                <a:latin typeface="Arial" panose="020B0604020202020204" pitchFamily="34" charset="0"/>
              </a:rPr>
              <a:t>FlNA</a:t>
            </a:r>
            <a:r>
              <a:rPr lang="tr-TR" sz="2600" dirty="0">
                <a:solidFill>
                  <a:srgbClr val="FFFF00"/>
                </a:solidFill>
                <a:latin typeface="Arial" panose="020B0604020202020204" pitchFamily="34" charset="0"/>
              </a:rPr>
              <a:t> teknik komitesinin açıklamasında(FINA NEWS VOL XIII</a:t>
            </a:r>
            <a:r>
              <a:rPr lang="tr-TR" sz="2600" dirty="0" smtClean="0">
                <a:solidFill>
                  <a:srgbClr val="FFFF00"/>
                </a:solidFill>
                <a:latin typeface="Arial" panose="020B0604020202020204" pitchFamily="34" charset="0"/>
              </a:rPr>
              <a:t>); "</a:t>
            </a:r>
            <a:r>
              <a:rPr lang="tr-TR" sz="2600" dirty="0">
                <a:solidFill>
                  <a:srgbClr val="FFFF00"/>
                </a:solidFill>
                <a:latin typeface="Arial" panose="020B0604020202020204" pitchFamily="34" charset="0"/>
              </a:rPr>
              <a:t>Dönüş yapma anı </a:t>
            </a:r>
            <a:r>
              <a:rPr lang="tr-TR" sz="2600" dirty="0" smtClean="0">
                <a:solidFill>
                  <a:srgbClr val="FFFF00"/>
                </a:solidFill>
                <a:latin typeface="Arial" panose="020B0604020202020204" pitchFamily="34" charset="0"/>
              </a:rPr>
              <a:t>hariç ’in </a:t>
            </a:r>
            <a:r>
              <a:rPr lang="tr-TR" sz="2600" dirty="0">
                <a:solidFill>
                  <a:srgbClr val="FFFF00"/>
                </a:solidFill>
                <a:latin typeface="Arial" panose="020B0604020202020204" pitchFamily="34" charset="0"/>
              </a:rPr>
              <a:t>anlamı kesintisiz bir dönüş yapmak amacıyla normal sırtüstü pozisyonunun herhangi bir </a:t>
            </a:r>
            <a:r>
              <a:rPr lang="tr-TR" sz="2600" dirty="0" smtClean="0">
                <a:solidFill>
                  <a:srgbClr val="FFFF00"/>
                </a:solidFill>
                <a:latin typeface="Arial" panose="020B0604020202020204" pitchFamily="34" charset="0"/>
              </a:rPr>
              <a:t>şekilde." </a:t>
            </a:r>
            <a:r>
              <a:rPr lang="tr-TR" sz="2600" dirty="0">
                <a:solidFill>
                  <a:srgbClr val="FFFF00"/>
                </a:solidFill>
                <a:latin typeface="Arial" panose="020B0604020202020204" pitchFamily="34" charset="0"/>
              </a:rPr>
              <a:t>denmektedir. "Kesintisiz dönüş hareketinin anlamı ise duraklamaksızın düzgün kesintisiz harekettir</a:t>
            </a:r>
            <a:r>
              <a:rPr lang="tr-TR" sz="2600" dirty="0" smtClean="0">
                <a:solidFill>
                  <a:srgbClr val="FFFF00"/>
                </a:solidFill>
                <a:latin typeface="Arial" panose="020B0604020202020204" pitchFamily="34" charset="0"/>
              </a:rPr>
              <a:t>." </a:t>
            </a:r>
            <a:r>
              <a:rPr lang="tr-TR" sz="2600" dirty="0">
                <a:solidFill>
                  <a:srgbClr val="FFFF00"/>
                </a:solidFill>
                <a:latin typeface="Arial" panose="020B0604020202020204" pitchFamily="34" charset="0"/>
              </a:rPr>
              <a:t>Üst omuzun </a:t>
            </a:r>
            <a:r>
              <a:rPr lang="tr-TR" sz="2600" dirty="0" smtClean="0">
                <a:solidFill>
                  <a:srgbClr val="FFFF00"/>
                </a:solidFill>
                <a:latin typeface="Arial" panose="020B0604020202020204" pitchFamily="34" charset="0"/>
              </a:rPr>
              <a:t>göğse </a:t>
            </a:r>
            <a:r>
              <a:rPr lang="tr-TR" sz="2600" dirty="0">
                <a:solidFill>
                  <a:srgbClr val="FFFF00"/>
                </a:solidFill>
                <a:latin typeface="Arial" panose="020B0604020202020204" pitchFamily="34" charset="0"/>
              </a:rPr>
              <a:t>göre dik konumdan daha öteye döndürülmesinden sonra, dönüşe (taklaya) başlamak için kesintisiz tek kol çekiş veya kesintisiz birbirini izleyen çift kol çekişi yapılabilir. Vücut sırt pozisyonundan ayrıldıktan sonra, dönüş hareketinin haricinde ayak vurma, </a:t>
            </a:r>
            <a:r>
              <a:rPr lang="tr-TR" sz="2600" dirty="0" smtClean="0">
                <a:solidFill>
                  <a:srgbClr val="FFFF00"/>
                </a:solidFill>
                <a:latin typeface="Arial" panose="020B0604020202020204" pitchFamily="34" charset="0"/>
              </a:rPr>
              <a:t> </a:t>
            </a:r>
            <a:r>
              <a:rPr lang="tr-TR" sz="2600" dirty="0">
                <a:solidFill>
                  <a:srgbClr val="FFFF00"/>
                </a:solidFill>
                <a:latin typeface="Arial" panose="020B0604020202020204" pitchFamily="34" charset="0"/>
              </a:rPr>
              <a:t>çekme veya yüzme </a:t>
            </a:r>
            <a:r>
              <a:rPr lang="tr-TR" sz="2600" dirty="0" smtClean="0">
                <a:solidFill>
                  <a:srgbClr val="FFFF00"/>
                </a:solidFill>
                <a:latin typeface="Arial" panose="020B0604020202020204" pitchFamily="34" charset="0"/>
              </a:rPr>
              <a:t>yapılmayacaktır.</a:t>
            </a:r>
            <a:r>
              <a:rPr lang="tr-TR" sz="2700" dirty="0" smtClean="0">
                <a:solidFill>
                  <a:srgbClr val="FFFF00"/>
                </a:solidFill>
                <a:latin typeface="Arial" panose="020B0604020202020204" pitchFamily="34" charset="0"/>
              </a:rPr>
              <a:t> </a:t>
            </a:r>
            <a:endParaRPr lang="tr-TR" sz="2700" dirty="0">
              <a:solidFill>
                <a:srgbClr val="FFFF00"/>
              </a:solidFill>
            </a:endParaRPr>
          </a:p>
        </p:txBody>
      </p:sp>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56</a:t>
            </a:r>
            <a:endParaRPr lang="tr-TR" dirty="0">
              <a:solidFill>
                <a:schemeClr val="bg1"/>
              </a:solidFill>
            </a:endParaRPr>
          </a:p>
        </p:txBody>
      </p:sp>
      <p:sp>
        <p:nvSpPr>
          <p:cNvPr id="3" name="Dikdörtgen 2"/>
          <p:cNvSpPr/>
          <p:nvPr/>
        </p:nvSpPr>
        <p:spPr>
          <a:xfrm>
            <a:off x="7092280" y="6127412"/>
            <a:ext cx="1127232" cy="507831"/>
          </a:xfrm>
          <a:prstGeom prst="rect">
            <a:avLst/>
          </a:prstGeom>
          <a:solidFill>
            <a:schemeClr val="accent2"/>
          </a:solidFill>
        </p:spPr>
        <p:txBody>
          <a:bodyPr wrap="none">
            <a:spAutoFit/>
          </a:bodyPr>
          <a:lstStyle/>
          <a:p>
            <a:pPr lvl="0" algn="just"/>
            <a:r>
              <a:rPr lang="tr-TR" sz="2700" dirty="0">
                <a:solidFill>
                  <a:srgbClr val="FFFF00"/>
                </a:solidFill>
                <a:latin typeface="Arial" panose="020B0604020202020204" pitchFamily="34" charset="0"/>
                <a:hlinkClick r:id="rId2" action="ppaction://hlinkfile"/>
              </a:rPr>
              <a:t>dönüş</a:t>
            </a:r>
            <a:endParaRPr lang="tr-TR" sz="2700" dirty="0">
              <a:solidFill>
                <a:srgbClr val="FFFF00"/>
              </a:solidFill>
            </a:endParaRPr>
          </a:p>
        </p:txBody>
      </p:sp>
    </p:spTree>
    <p:extLst>
      <p:ext uri="{BB962C8B-B14F-4D97-AF65-F5344CB8AC3E}">
        <p14:creationId xmlns:p14="http://schemas.microsoft.com/office/powerpoint/2010/main" val="19459784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543791039"/>
              </p:ext>
            </p:extLst>
          </p:nvPr>
        </p:nvGraphicFramePr>
        <p:xfrm>
          <a:off x="0" y="116633"/>
          <a:ext cx="9144000" cy="6624736"/>
        </p:xfrm>
        <a:graphic>
          <a:graphicData uri="http://schemas.openxmlformats.org/drawingml/2006/table">
            <a:tbl>
              <a:tblPr firstRow="1" firstCol="1" bandRow="1"/>
              <a:tblGrid>
                <a:gridCol w="8290836"/>
                <a:gridCol w="853164"/>
              </a:tblGrid>
              <a:tr h="585199">
                <a:tc gridSpan="2">
                  <a:txBody>
                    <a:bodyPr/>
                    <a:lstStyle/>
                    <a:p>
                      <a:pPr>
                        <a:spcAft>
                          <a:spcPts val="0"/>
                        </a:spcAft>
                      </a:pPr>
                      <a:r>
                        <a:rPr lang="tr-TR" sz="2200" b="1" dirty="0">
                          <a:solidFill>
                            <a:srgbClr val="FFFFFF"/>
                          </a:solidFill>
                          <a:effectLst/>
                          <a:latin typeface="Arial"/>
                          <a:ea typeface="Times New Roman"/>
                        </a:rPr>
                        <a:t>SIRTÜSTÜ YÜZME</a:t>
                      </a:r>
                      <a:endParaRPr lang="tr-TR" sz="22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r>
              <a:tr h="1049639">
                <a:tc>
                  <a:txBody>
                    <a:bodyPr/>
                    <a:lstStyle/>
                    <a:p>
                      <a:pPr>
                        <a:spcAft>
                          <a:spcPts val="0"/>
                        </a:spcAft>
                      </a:pPr>
                      <a:r>
                        <a:rPr lang="tr-TR" sz="2200" dirty="0">
                          <a:solidFill>
                            <a:srgbClr val="000000"/>
                          </a:solidFill>
                          <a:effectLst/>
                          <a:latin typeface="Times New Roman"/>
                          <a:ea typeface="Times New Roman"/>
                        </a:rPr>
                        <a:t>Yüzücü yüzme esnasında sırtüstü pozisyonunu bozduğundan (90 dereceden fazla döndüğünden)  (Dönüş hareketini uygulama hariç)</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6.2</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919810">
                <a:tc>
                  <a:txBody>
                    <a:bodyPr/>
                    <a:lstStyle/>
                    <a:p>
                      <a:pPr>
                        <a:spcAft>
                          <a:spcPts val="0"/>
                        </a:spcAft>
                      </a:pPr>
                      <a:r>
                        <a:rPr lang="tr-TR" sz="2200" dirty="0">
                          <a:solidFill>
                            <a:srgbClr val="000000"/>
                          </a:solidFill>
                          <a:effectLst/>
                          <a:latin typeface="Times New Roman"/>
                          <a:ea typeface="Times New Roman"/>
                        </a:rPr>
                        <a:t>Yüzücü yarış boyunca sualtında kaldığından (Çıkış ve dönüş anındaki ilk 15 m lik mesafe hariç)</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6.3</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99760">
                <a:tc>
                  <a:txBody>
                    <a:bodyPr/>
                    <a:lstStyle/>
                    <a:p>
                      <a:pPr>
                        <a:spcAft>
                          <a:spcPts val="0"/>
                        </a:spcAft>
                      </a:pPr>
                      <a:r>
                        <a:rPr lang="tr-TR" sz="2200" dirty="0">
                          <a:solidFill>
                            <a:srgbClr val="000000"/>
                          </a:solidFill>
                          <a:effectLst/>
                          <a:latin typeface="Times New Roman"/>
                          <a:ea typeface="Times New Roman"/>
                        </a:rPr>
                        <a:t>Dönüş ve çıkıştan sonra yüzücünün başı 15 m den önce su yüzeyine çıkmadığından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6.3</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997934">
                <a:tc>
                  <a:txBody>
                    <a:bodyPr/>
                    <a:lstStyle/>
                    <a:p>
                      <a:pPr>
                        <a:spcAft>
                          <a:spcPts val="0"/>
                        </a:spcAft>
                      </a:pPr>
                      <a:r>
                        <a:rPr lang="tr-TR" sz="2200" dirty="0">
                          <a:solidFill>
                            <a:srgbClr val="000000"/>
                          </a:solidFill>
                          <a:effectLst/>
                          <a:latin typeface="Times New Roman"/>
                          <a:ea typeface="Times New Roman"/>
                        </a:rPr>
                        <a:t>Yüzücü sırtüstü pozisyonunu terk ettikten sonra dönüş hareketi haricinde ayak vuruşu ve kol çekişi yaptığından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99760">
                <a:tc>
                  <a:txBody>
                    <a:bodyPr/>
                    <a:lstStyle/>
                    <a:p>
                      <a:pPr>
                        <a:spcAft>
                          <a:spcPts val="0"/>
                        </a:spcAft>
                      </a:pPr>
                      <a:r>
                        <a:rPr lang="tr-TR" sz="2200" dirty="0">
                          <a:solidFill>
                            <a:srgbClr val="000000"/>
                          </a:solidFill>
                          <a:effectLst/>
                          <a:latin typeface="Times New Roman"/>
                          <a:ea typeface="Times New Roman"/>
                        </a:rPr>
                        <a:t>Yüzücü dönüşten sonra duvardan ayrılırken sırtüstü pozisyonda olmadığından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486437">
                <a:tc>
                  <a:txBody>
                    <a:bodyPr/>
                    <a:lstStyle/>
                    <a:p>
                      <a:pPr>
                        <a:spcAft>
                          <a:spcPts val="0"/>
                        </a:spcAft>
                      </a:pPr>
                      <a:r>
                        <a:rPr lang="tr-TR" sz="2200" dirty="0">
                          <a:solidFill>
                            <a:srgbClr val="000000"/>
                          </a:solidFill>
                          <a:effectLst/>
                          <a:latin typeface="Times New Roman"/>
                          <a:ea typeface="Times New Roman"/>
                        </a:rPr>
                        <a:t>Yüzücü dönüş esnasında duvara dokunmadığından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66675" algn="ctr">
                        <a:spcAft>
                          <a:spcPts val="0"/>
                        </a:spcAft>
                      </a:pPr>
                      <a:r>
                        <a:rPr lang="tr-TR" sz="1400" b="1" dirty="0">
                          <a:solidFill>
                            <a:srgbClr val="FFFFFF"/>
                          </a:solidFill>
                          <a:effectLst/>
                          <a:latin typeface="Arial"/>
                          <a:ea typeface="Times New Roman"/>
                        </a:rPr>
                        <a:t>SW 6.4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486437">
                <a:tc>
                  <a:txBody>
                    <a:bodyPr/>
                    <a:lstStyle/>
                    <a:p>
                      <a:pPr>
                        <a:spcAft>
                          <a:spcPts val="0"/>
                        </a:spcAft>
                      </a:pPr>
                      <a:r>
                        <a:rPr lang="tr-TR" sz="2200" dirty="0">
                          <a:solidFill>
                            <a:srgbClr val="000000"/>
                          </a:solidFill>
                          <a:effectLst/>
                          <a:latin typeface="Times New Roman"/>
                          <a:ea typeface="Times New Roman"/>
                        </a:rPr>
                        <a:t>Yüzücü bitiriş esnasında sırtüstü pozisyonunda olmadığından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97155" algn="ctr">
                        <a:spcAft>
                          <a:spcPts val="0"/>
                        </a:spcAft>
                      </a:pPr>
                      <a:r>
                        <a:rPr lang="tr-TR" sz="1400" b="1" dirty="0">
                          <a:solidFill>
                            <a:srgbClr val="FFFFFF"/>
                          </a:solidFill>
                          <a:effectLst/>
                          <a:latin typeface="Arial"/>
                          <a:ea typeface="Times New Roman"/>
                        </a:rPr>
                        <a:t>SW 6.5</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99760">
                <a:tc>
                  <a:txBody>
                    <a:bodyPr/>
                    <a:lstStyle/>
                    <a:p>
                      <a:pPr>
                        <a:spcAft>
                          <a:spcPts val="0"/>
                        </a:spcAft>
                      </a:pPr>
                      <a:r>
                        <a:rPr lang="tr-TR" sz="2200" dirty="0">
                          <a:solidFill>
                            <a:srgbClr val="000000"/>
                          </a:solidFill>
                          <a:effectLst/>
                          <a:latin typeface="Times New Roman"/>
                          <a:ea typeface="Times New Roman"/>
                        </a:rPr>
                        <a:t>Bitiriş esnasında yüzücünün vücudunun tamamı su altında olduğundan </a:t>
                      </a:r>
                      <a:endParaRPr lang="tr-TR" sz="22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58750" algn="ctr">
                        <a:spcAft>
                          <a:spcPts val="0"/>
                        </a:spcAft>
                      </a:pPr>
                      <a:r>
                        <a:rPr lang="tr-TR" sz="1400" b="1" dirty="0">
                          <a:solidFill>
                            <a:srgbClr val="FFFFFF"/>
                          </a:solidFill>
                          <a:effectLst/>
                          <a:latin typeface="Arial"/>
                          <a:ea typeface="Times New Roman"/>
                        </a:rPr>
                        <a:t>SW 6.5</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1361259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4448" y="6381328"/>
            <a:ext cx="432048" cy="369332"/>
          </a:xfrm>
          <a:prstGeom prst="rect">
            <a:avLst/>
          </a:prstGeom>
          <a:noFill/>
        </p:spPr>
        <p:txBody>
          <a:bodyPr wrap="square" rtlCol="0">
            <a:spAutoFit/>
          </a:bodyPr>
          <a:lstStyle/>
          <a:p>
            <a:r>
              <a:rPr lang="tr-TR" dirty="0" smtClean="0">
                <a:solidFill>
                  <a:schemeClr val="bg1"/>
                </a:solidFill>
              </a:rPr>
              <a:t>57</a:t>
            </a:r>
            <a:endParaRPr lang="tr-TR" dirty="0">
              <a:solidFill>
                <a:schemeClr val="bg1"/>
              </a:solidFill>
            </a:endParaRPr>
          </a:p>
        </p:txBody>
      </p:sp>
      <p:sp>
        <p:nvSpPr>
          <p:cNvPr id="2" name="Dikdörtgen 1"/>
          <p:cNvSpPr/>
          <p:nvPr/>
        </p:nvSpPr>
        <p:spPr>
          <a:xfrm>
            <a:off x="11705" y="1772816"/>
            <a:ext cx="9144000" cy="3970318"/>
          </a:xfrm>
          <a:prstGeom prst="rect">
            <a:avLst/>
          </a:prstGeom>
        </p:spPr>
        <p:txBody>
          <a:bodyPr wrap="square">
            <a:spAutoFit/>
          </a:bodyPr>
          <a:lstStyle/>
          <a:p>
            <a:pPr algn="ctr"/>
            <a:r>
              <a:rPr lang="tr-TR" sz="2800" b="1" dirty="0">
                <a:solidFill>
                  <a:schemeClr val="bg1"/>
                </a:solidFill>
                <a:latin typeface="Arial" panose="020B0604020202020204" pitchFamily="34" charset="0"/>
              </a:rPr>
              <a:t>SW  7  KURBAĞALAMA </a:t>
            </a:r>
            <a:endParaRPr lang="tr-TR" sz="2800" b="1" dirty="0" smtClean="0">
              <a:solidFill>
                <a:schemeClr val="bg1"/>
              </a:solidFill>
              <a:latin typeface="Arial" panose="020B0604020202020204" pitchFamily="34" charset="0"/>
            </a:endParaRPr>
          </a:p>
          <a:p>
            <a:pPr algn="just"/>
            <a:endParaRPr lang="tr-TR" sz="2800" b="1" u="sng"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SW7.1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Sporcular, çıkıştan ve her dönüşten sonra tamamen suyun içindeyken bacaklarına kadar geriye giden bütün bir kol çekişi yapabilirler. Her çıkış ve dönüşte ilk kurbağalama ayak vuruşundan önce bir kelebek ayak vuruşuna izin verilir</a:t>
            </a:r>
            <a:r>
              <a:rPr lang="tr-TR" sz="2800" dirty="0">
                <a:solidFill>
                  <a:schemeClr val="bg1"/>
                </a:solidFill>
                <a:latin typeface="Arial" panose="020B0604020202020204" pitchFamily="34" charset="0"/>
              </a:rPr>
              <a:t>. İkinci kol çekiminin en geniş yerine </a:t>
            </a:r>
            <a:r>
              <a:rPr lang="tr-TR" sz="2800" dirty="0" smtClean="0">
                <a:solidFill>
                  <a:schemeClr val="bg1"/>
                </a:solidFill>
                <a:latin typeface="Arial" panose="020B0604020202020204" pitchFamily="34" charset="0"/>
              </a:rPr>
              <a:t>gelmeden, </a:t>
            </a:r>
            <a:r>
              <a:rPr lang="tr-TR" sz="2800" dirty="0">
                <a:solidFill>
                  <a:schemeClr val="bg1"/>
                </a:solidFill>
                <a:latin typeface="Arial" panose="020B0604020202020204" pitchFamily="34" charset="0"/>
              </a:rPr>
              <a:t>eller geriye doğru dönmeden baş </a:t>
            </a:r>
            <a:r>
              <a:rPr lang="tr-TR" sz="2800" dirty="0" smtClean="0">
                <a:solidFill>
                  <a:schemeClr val="bg1"/>
                </a:solidFill>
                <a:latin typeface="Arial" panose="020B0604020202020204" pitchFamily="34" charset="0"/>
              </a:rPr>
              <a:t>suyu kesmelidir. </a:t>
            </a:r>
            <a:endParaRPr lang="tr-TR" dirty="0"/>
          </a:p>
        </p:txBody>
      </p:sp>
      <p:sp>
        <p:nvSpPr>
          <p:cNvPr id="4" name="Dikdörtgen 3"/>
          <p:cNvSpPr/>
          <p:nvPr/>
        </p:nvSpPr>
        <p:spPr>
          <a:xfrm>
            <a:off x="6369041" y="6018541"/>
            <a:ext cx="2266967" cy="523220"/>
          </a:xfrm>
          <a:prstGeom prst="rect">
            <a:avLst/>
          </a:prstGeom>
          <a:solidFill>
            <a:schemeClr val="accent2"/>
          </a:solidFill>
        </p:spPr>
        <p:txBody>
          <a:bodyPr wrap="none">
            <a:spAutoFit/>
          </a:bodyPr>
          <a:lstStyle/>
          <a:p>
            <a:pPr lvl="0" algn="just"/>
            <a:r>
              <a:rPr lang="tr-TR" sz="2800" dirty="0">
                <a:solidFill>
                  <a:prstClr val="white"/>
                </a:solidFill>
                <a:latin typeface="Arial" panose="020B0604020202020204" pitchFamily="34" charset="0"/>
                <a:hlinkClick r:id="rId2" action="ppaction://hlinkfile"/>
              </a:rPr>
              <a:t>kurbağalama</a:t>
            </a:r>
            <a:endParaRPr lang="tr-TR" dirty="0">
              <a:solidFill>
                <a:prstClr val="black"/>
              </a:solidFill>
            </a:endParaRPr>
          </a:p>
        </p:txBody>
      </p:sp>
    </p:spTree>
    <p:extLst>
      <p:ext uri="{BB962C8B-B14F-4D97-AF65-F5344CB8AC3E}">
        <p14:creationId xmlns:p14="http://schemas.microsoft.com/office/powerpoint/2010/main" val="615462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35696" y="288957"/>
            <a:ext cx="5796136" cy="523220"/>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pic>
        <p:nvPicPr>
          <p:cNvPr id="923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5"/>
            <a:ext cx="9036496" cy="329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Veri Yer Tutucusu 15"/>
          <p:cNvSpPr>
            <a:spLocks noGrp="1"/>
          </p:cNvSpPr>
          <p:nvPr>
            <p:ph type="dt" sz="half" idx="10"/>
          </p:nvPr>
        </p:nvSpPr>
        <p:spPr/>
        <p:txBody>
          <a:bodyPr/>
          <a:lstStyle/>
          <a:p>
            <a:fld id="{EBAC981D-E74C-4220-93C8-C5F54895472D}"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17" name="Slayt Numarası Yer Tutucusu 16"/>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8</a:t>
            </a:fld>
            <a:endParaRPr lang="tr-TR" dirty="0">
              <a:solidFill>
                <a:prstClr val="black">
                  <a:lumMod val="50000"/>
                  <a:lumOff val="50000"/>
                </a:prstClr>
              </a:solidFill>
            </a:endParaRPr>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3"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2338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600311" y="6375303"/>
            <a:ext cx="432048" cy="369332"/>
          </a:xfrm>
          <a:prstGeom prst="rect">
            <a:avLst/>
          </a:prstGeom>
          <a:noFill/>
        </p:spPr>
        <p:txBody>
          <a:bodyPr wrap="square" rtlCol="0">
            <a:spAutoFit/>
          </a:bodyPr>
          <a:lstStyle/>
          <a:p>
            <a:r>
              <a:rPr lang="tr-TR" dirty="0" smtClean="0">
                <a:solidFill>
                  <a:schemeClr val="bg1"/>
                </a:solidFill>
              </a:rPr>
              <a:t>58</a:t>
            </a:r>
            <a:endParaRPr lang="tr-TR" dirty="0">
              <a:solidFill>
                <a:schemeClr val="bg1"/>
              </a:solidFill>
            </a:endParaRPr>
          </a:p>
        </p:txBody>
      </p:sp>
      <p:sp>
        <p:nvSpPr>
          <p:cNvPr id="2" name="Dikdörtgen 1"/>
          <p:cNvSpPr/>
          <p:nvPr/>
        </p:nvSpPr>
        <p:spPr>
          <a:xfrm>
            <a:off x="11705" y="1772816"/>
            <a:ext cx="9132295" cy="3539430"/>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SW7.2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Çıkıştan </a:t>
            </a:r>
            <a:r>
              <a:rPr lang="tr-TR" sz="2800" dirty="0">
                <a:solidFill>
                  <a:schemeClr val="bg1"/>
                </a:solidFill>
                <a:latin typeface="Arial" panose="020B0604020202020204" pitchFamily="34" charset="0"/>
              </a:rPr>
              <a:t>ve her dönüşten sonra ilk kol çekişinin başlangıcından itibaren vücut göğüs üstünde tutuluyor olmalıdır. Hiçbir zaman sırtüstü dönmeye izin verilmez. Yarışmanın başından sonuna kadar yüzme döngüsü bir kurbağalama kol çekişi, bir kurbağalama ayak vuruşu şeklinde olmalıdır. Kolların tüm hareketleri eş zamanlı ve aynı yatay düzlemde olmalı, biri diğerinden önce hareket ediyor </a:t>
            </a:r>
            <a:r>
              <a:rPr lang="tr-TR" sz="2800" dirty="0" smtClean="0">
                <a:solidFill>
                  <a:schemeClr val="bg1"/>
                </a:solidFill>
                <a:latin typeface="Arial" panose="020B0604020202020204" pitchFamily="34" charset="0"/>
              </a:rPr>
              <a:t>olmamalı. (Dalgalı </a:t>
            </a:r>
            <a:r>
              <a:rPr lang="tr-TR" sz="2800" dirty="0">
                <a:solidFill>
                  <a:schemeClr val="bg1"/>
                </a:solidFill>
                <a:latin typeface="Arial" panose="020B0604020202020204" pitchFamily="34" charset="0"/>
              </a:rPr>
              <a:t>hareket olmamalı)  </a:t>
            </a:r>
            <a:endParaRPr lang="tr-TR" dirty="0"/>
          </a:p>
        </p:txBody>
      </p:sp>
      <p:sp>
        <p:nvSpPr>
          <p:cNvPr id="3" name="Dikdörtgen 2"/>
          <p:cNvSpPr/>
          <p:nvPr/>
        </p:nvSpPr>
        <p:spPr>
          <a:xfrm>
            <a:off x="4894262" y="5763409"/>
            <a:ext cx="3062113" cy="523220"/>
          </a:xfrm>
          <a:prstGeom prst="rect">
            <a:avLst/>
          </a:prstGeom>
          <a:solidFill>
            <a:schemeClr val="accent2"/>
          </a:solidFill>
        </p:spPr>
        <p:txBody>
          <a:bodyPr wrap="square">
            <a:spAutoFit/>
          </a:bodyPr>
          <a:lstStyle/>
          <a:p>
            <a:pPr lvl="0" algn="just"/>
            <a:r>
              <a:rPr lang="tr-TR" sz="2800" dirty="0">
                <a:solidFill>
                  <a:prstClr val="white"/>
                </a:solidFill>
                <a:latin typeface="Arial" panose="020B0604020202020204" pitchFamily="34" charset="0"/>
                <a:hlinkClick r:id="rId2" action="ppaction://hlinkfile"/>
              </a:rPr>
              <a:t>kurbağa dönüş</a:t>
            </a:r>
            <a:endParaRPr lang="tr-TR" dirty="0">
              <a:solidFill>
                <a:prstClr val="black"/>
              </a:solidFill>
            </a:endParaRPr>
          </a:p>
        </p:txBody>
      </p:sp>
    </p:spTree>
    <p:extLst>
      <p:ext uri="{BB962C8B-B14F-4D97-AF65-F5344CB8AC3E}">
        <p14:creationId xmlns:p14="http://schemas.microsoft.com/office/powerpoint/2010/main" val="24702597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59</a:t>
            </a:r>
            <a:endParaRPr lang="tr-TR" dirty="0">
              <a:solidFill>
                <a:schemeClr val="bg1"/>
              </a:solidFill>
            </a:endParaRPr>
          </a:p>
        </p:txBody>
      </p:sp>
      <p:sp>
        <p:nvSpPr>
          <p:cNvPr id="2" name="Dikdörtgen 1"/>
          <p:cNvSpPr/>
          <p:nvPr/>
        </p:nvSpPr>
        <p:spPr>
          <a:xfrm>
            <a:off x="11705" y="1772816"/>
            <a:ext cx="9132295"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SW7.3</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Eller suyun altından veya üzerinden göğüs hizasında ileriye doğru aynı anda atılmalıdır. </a:t>
            </a:r>
            <a:r>
              <a:rPr lang="tr-TR" sz="2800" dirty="0">
                <a:solidFill>
                  <a:srgbClr val="FFFF00"/>
                </a:solidFill>
                <a:latin typeface="Arial" panose="020B0604020202020204" pitchFamily="34" charset="0"/>
              </a:rPr>
              <a:t>Dönüşten önce, dönüş esnasında ve bitişteki son kulaç hariç dirsekler su altında olacaktır.</a:t>
            </a:r>
            <a:r>
              <a:rPr lang="tr-TR" sz="2800" dirty="0">
                <a:solidFill>
                  <a:schemeClr val="bg1"/>
                </a:solidFill>
                <a:latin typeface="Arial" panose="020B0604020202020204" pitchFamily="34" charset="0"/>
              </a:rPr>
              <a:t> Eller su seviyesinin altından veya üzerinden geri çekilecektir. Çıkıştan ve her bir dönüşten sonraki ilk kol çekişi hariç eller kalça hizasından çok arkaya geri çekilmemelidir.</a:t>
            </a:r>
            <a:endParaRPr lang="tr-TR" dirty="0"/>
          </a:p>
        </p:txBody>
      </p:sp>
    </p:spTree>
    <p:extLst>
      <p:ext uri="{BB962C8B-B14F-4D97-AF65-F5344CB8AC3E}">
        <p14:creationId xmlns:p14="http://schemas.microsoft.com/office/powerpoint/2010/main" val="27811409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060" y="1484784"/>
            <a:ext cx="9160059" cy="6124754"/>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SW7.4</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Her komple stil döngüsü sırasında sporcunun </a:t>
            </a:r>
            <a:r>
              <a:rPr lang="tr-TR" sz="2800" dirty="0">
                <a:solidFill>
                  <a:srgbClr val="FFFF00"/>
                </a:solidFill>
                <a:latin typeface="Arial" panose="020B0604020202020204" pitchFamily="34" charset="0"/>
              </a:rPr>
              <a:t>başının bir kısmı suyun yüzeyini kesmelidir</a:t>
            </a:r>
            <a:r>
              <a:rPr lang="tr-TR" sz="2800" dirty="0">
                <a:solidFill>
                  <a:schemeClr val="bg1"/>
                </a:solidFill>
                <a:latin typeface="Arial" panose="020B0604020202020204" pitchFamily="34" charset="0"/>
              </a:rPr>
              <a:t>. Bacakların tüm hareketleri eşzamanlı ve aynı yatay düzlemde ardışık hareketler olmadan gerçekleştirilmelidir</a:t>
            </a:r>
            <a:r>
              <a:rPr lang="tr-TR" sz="2800" dirty="0" smtClean="0">
                <a:solidFill>
                  <a:schemeClr val="bg1"/>
                </a:solidFill>
                <a:latin typeface="Arial" panose="020B0604020202020204" pitchFamily="34" charset="0"/>
              </a:rPr>
              <a:t>.</a:t>
            </a:r>
          </a:p>
          <a:p>
            <a:pPr algn="just"/>
            <a:endParaRPr lang="tr-TR" sz="2800" dirty="0">
              <a:solidFill>
                <a:schemeClr val="bg1"/>
              </a:solidFill>
              <a:latin typeface="Arial" panose="020B0604020202020204" pitchFamily="34" charset="0"/>
            </a:endParaRPr>
          </a:p>
          <a:p>
            <a:pPr algn="just"/>
            <a:r>
              <a:rPr lang="tr-TR" sz="2800" b="1" u="sng" dirty="0">
                <a:solidFill>
                  <a:schemeClr val="bg1"/>
                </a:solidFill>
                <a:latin typeface="Arial" panose="020B0604020202020204" pitchFamily="34" charset="0"/>
              </a:rPr>
              <a:t>SW7.5</a:t>
            </a:r>
            <a:r>
              <a:rPr lang="tr-TR" sz="2800" b="1" dirty="0">
                <a:solidFill>
                  <a:schemeClr val="bg1"/>
                </a:solidFill>
                <a:latin typeface="Arial" panose="020B0604020202020204" pitchFamily="34" charset="0"/>
              </a:rPr>
              <a:t>  </a:t>
            </a:r>
            <a:r>
              <a:rPr lang="tr-TR" sz="2800" dirty="0">
                <a:solidFill>
                  <a:srgbClr val="FFFF00"/>
                </a:solidFill>
                <a:latin typeface="Arial" panose="020B0604020202020204" pitchFamily="34" charset="0"/>
              </a:rPr>
              <a:t>Ayaklar geriye doğru vuruş esnasında dışa doğru dönük olmalıdır. </a:t>
            </a:r>
            <a:r>
              <a:rPr lang="tr-TR" sz="2800" dirty="0">
                <a:solidFill>
                  <a:schemeClr val="bg1"/>
                </a:solidFill>
                <a:latin typeface="Arial" panose="020B0604020202020204" pitchFamily="34" charset="0"/>
              </a:rPr>
              <a:t>Makas, çırpmaya veya aşağıya kelebek ayak vuruşuna SW 7.4 ‘teki istisna hariç izin verilmez. Ayağının su seviyesini geçmesine ancak aşağıya doğru </a:t>
            </a:r>
            <a:r>
              <a:rPr lang="tr-TR" sz="2800" dirty="0" err="1">
                <a:solidFill>
                  <a:schemeClr val="bg1"/>
                </a:solidFill>
                <a:latin typeface="Arial" panose="020B0604020202020204" pitchFamily="34" charset="0"/>
              </a:rPr>
              <a:t>dolfin</a:t>
            </a:r>
            <a:r>
              <a:rPr lang="tr-TR" sz="2800" dirty="0">
                <a:solidFill>
                  <a:schemeClr val="bg1"/>
                </a:solidFill>
                <a:latin typeface="Arial" panose="020B0604020202020204" pitchFamily="34" charset="0"/>
              </a:rPr>
              <a:t> şeklinde vuruş olmaksızın izin verilir. </a:t>
            </a:r>
            <a:endParaRPr lang="tr-TR" sz="2800" dirty="0"/>
          </a:p>
          <a:p>
            <a:pPr algn="just"/>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dirty="0" smtClean="0">
                <a:solidFill>
                  <a:schemeClr val="bg1"/>
                </a:solidFill>
                <a:latin typeface="Arial" panose="020B0604020202020204" pitchFamily="34" charset="0"/>
              </a:rPr>
              <a:t> </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60</a:t>
            </a:r>
            <a:endParaRPr lang="tr-TR" dirty="0">
              <a:solidFill>
                <a:schemeClr val="bg1"/>
              </a:solidFill>
            </a:endParaRPr>
          </a:p>
        </p:txBody>
      </p:sp>
    </p:spTree>
    <p:extLst>
      <p:ext uri="{BB962C8B-B14F-4D97-AF65-F5344CB8AC3E}">
        <p14:creationId xmlns:p14="http://schemas.microsoft.com/office/powerpoint/2010/main" val="11985701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61</a:t>
            </a:r>
            <a:endParaRPr lang="tr-TR" dirty="0">
              <a:solidFill>
                <a:schemeClr val="bg1"/>
              </a:solidFill>
            </a:endParaRPr>
          </a:p>
        </p:txBody>
      </p:sp>
      <p:sp>
        <p:nvSpPr>
          <p:cNvPr id="2" name="Dikdörtgen 1"/>
          <p:cNvSpPr/>
          <p:nvPr/>
        </p:nvSpPr>
        <p:spPr>
          <a:xfrm>
            <a:off x="11705" y="2132856"/>
            <a:ext cx="9132295" cy="2677656"/>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SW7.6</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Her bir </a:t>
            </a:r>
            <a:r>
              <a:rPr lang="tr-TR" sz="2800" dirty="0">
                <a:solidFill>
                  <a:schemeClr val="bg1"/>
                </a:solidFill>
                <a:latin typeface="Arial" panose="020B0604020202020204" pitchFamily="34" charset="0"/>
              </a:rPr>
              <a:t>dönüşte ve yarışın bitişinde </a:t>
            </a:r>
            <a:r>
              <a:rPr lang="tr-TR" sz="2800" dirty="0" smtClean="0">
                <a:solidFill>
                  <a:schemeClr val="bg1"/>
                </a:solidFill>
                <a:latin typeface="Arial" panose="020B0604020202020204" pitchFamily="34" charset="0"/>
              </a:rPr>
              <a:t>(duvara) dokunma </a:t>
            </a:r>
            <a:r>
              <a:rPr lang="tr-TR" sz="2800" dirty="0">
                <a:solidFill>
                  <a:schemeClr val="bg1"/>
                </a:solidFill>
                <a:latin typeface="Arial" panose="020B0604020202020204" pitchFamily="34" charset="0"/>
              </a:rPr>
              <a:t>su seviyesinin üzerinde veya altında her iki elle ve eş zamanlı olmalıdır. Son kol çekişinin </a:t>
            </a:r>
            <a:r>
              <a:rPr lang="tr-TR" sz="2800" dirty="0" smtClean="0">
                <a:solidFill>
                  <a:schemeClr val="bg1"/>
                </a:solidFill>
                <a:latin typeface="Arial" panose="020B0604020202020204" pitchFamily="34" charset="0"/>
              </a:rPr>
              <a:t>(ki </a:t>
            </a:r>
            <a:r>
              <a:rPr lang="tr-TR" sz="2800" dirty="0">
                <a:solidFill>
                  <a:schemeClr val="bg1"/>
                </a:solidFill>
                <a:latin typeface="Arial" panose="020B0604020202020204" pitchFamily="34" charset="0"/>
              </a:rPr>
              <a:t>bu tam veya yarım </a:t>
            </a:r>
            <a:r>
              <a:rPr lang="tr-TR" sz="2800" dirty="0" smtClean="0">
                <a:solidFill>
                  <a:schemeClr val="bg1"/>
                </a:solidFill>
                <a:latin typeface="Arial" panose="020B0604020202020204" pitchFamily="34" charset="0"/>
              </a:rPr>
              <a:t>olabilir) </a:t>
            </a:r>
            <a:r>
              <a:rPr lang="tr-TR" sz="2800" dirty="0">
                <a:solidFill>
                  <a:schemeClr val="bg1"/>
                </a:solidFill>
                <a:latin typeface="Arial" panose="020B0604020202020204" pitchFamily="34" charset="0"/>
              </a:rPr>
              <a:t>herhangi bir safhasında </a:t>
            </a:r>
            <a:r>
              <a:rPr lang="tr-TR" sz="2800" dirty="0" smtClean="0">
                <a:solidFill>
                  <a:schemeClr val="bg1"/>
                </a:solidFill>
                <a:latin typeface="Arial" panose="020B0604020202020204" pitchFamily="34" charset="0"/>
              </a:rPr>
              <a:t>su </a:t>
            </a:r>
            <a:r>
              <a:rPr lang="tr-TR" sz="2800" dirty="0">
                <a:solidFill>
                  <a:schemeClr val="bg1"/>
                </a:solidFill>
                <a:latin typeface="Arial" panose="020B0604020202020204" pitchFamily="34" charset="0"/>
              </a:rPr>
              <a:t>yüzeyini </a:t>
            </a:r>
            <a:r>
              <a:rPr lang="tr-TR" sz="2800" dirty="0" smtClean="0">
                <a:solidFill>
                  <a:schemeClr val="bg1"/>
                </a:solidFill>
                <a:latin typeface="Arial" panose="020B0604020202020204" pitchFamily="34" charset="0"/>
              </a:rPr>
              <a:t>geçmesi </a:t>
            </a:r>
            <a:r>
              <a:rPr lang="tr-TR" sz="2800" dirty="0">
                <a:solidFill>
                  <a:schemeClr val="bg1"/>
                </a:solidFill>
                <a:latin typeface="Arial" panose="020B0604020202020204" pitchFamily="34" charset="0"/>
              </a:rPr>
              <a:t>koşulu ile dokunmadan önceki son kol çekişinden sonra </a:t>
            </a:r>
            <a:r>
              <a:rPr lang="tr-TR" sz="2800" dirty="0" smtClean="0">
                <a:solidFill>
                  <a:schemeClr val="bg1"/>
                </a:solidFill>
                <a:latin typeface="Arial" panose="020B0604020202020204" pitchFamily="34" charset="0"/>
              </a:rPr>
              <a:t>baş su </a:t>
            </a:r>
            <a:r>
              <a:rPr lang="tr-TR" sz="2800" dirty="0">
                <a:solidFill>
                  <a:schemeClr val="bg1"/>
                </a:solidFill>
                <a:latin typeface="Arial" panose="020B0604020202020204" pitchFamily="34" charset="0"/>
              </a:rPr>
              <a:t>içinde olabilir.</a:t>
            </a:r>
            <a:endParaRPr lang="tr-TR" dirty="0"/>
          </a:p>
        </p:txBody>
      </p:sp>
    </p:spTree>
    <p:extLst>
      <p:ext uri="{BB962C8B-B14F-4D97-AF65-F5344CB8AC3E}">
        <p14:creationId xmlns:p14="http://schemas.microsoft.com/office/powerpoint/2010/main" val="34577624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245866093"/>
              </p:ext>
            </p:extLst>
          </p:nvPr>
        </p:nvGraphicFramePr>
        <p:xfrm>
          <a:off x="179512" y="116628"/>
          <a:ext cx="8856984" cy="6624739"/>
        </p:xfrm>
        <a:graphic>
          <a:graphicData uri="http://schemas.openxmlformats.org/drawingml/2006/table">
            <a:tbl>
              <a:tblPr firstRow="1" firstCol="1" bandRow="1"/>
              <a:tblGrid>
                <a:gridCol w="8030598"/>
                <a:gridCol w="826386"/>
              </a:tblGrid>
              <a:tr h="286475">
                <a:tc gridSpan="2">
                  <a:txBody>
                    <a:bodyPr/>
                    <a:lstStyle/>
                    <a:p>
                      <a:pPr>
                        <a:spcAft>
                          <a:spcPts val="0"/>
                        </a:spcAft>
                      </a:pPr>
                      <a:r>
                        <a:rPr lang="tr-TR" sz="1800" b="1" dirty="0">
                          <a:solidFill>
                            <a:srgbClr val="FFFFFF"/>
                          </a:solidFill>
                          <a:effectLst/>
                          <a:latin typeface="Arial"/>
                          <a:ea typeface="Times New Roman"/>
                        </a:rPr>
                        <a:t>KURBAĞALAMA YÜZME</a:t>
                      </a:r>
                      <a:endParaRPr lang="tr-TR" sz="1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r>
              <a:tr h="301960">
                <a:tc>
                  <a:txBody>
                    <a:bodyPr/>
                    <a:lstStyle/>
                    <a:p>
                      <a:pPr>
                        <a:spcAft>
                          <a:spcPts val="0"/>
                        </a:spcAft>
                      </a:pPr>
                      <a:r>
                        <a:rPr lang="tr-TR" sz="1800" dirty="0">
                          <a:solidFill>
                            <a:srgbClr val="000000"/>
                          </a:solidFill>
                          <a:effectLst/>
                          <a:latin typeface="Times New Roman"/>
                          <a:ea typeface="Times New Roman"/>
                        </a:rPr>
                        <a:t>Çıkış ve her dönüşten sonra su altında birden fazla kelebek ayak vuruşu yaptığından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7.1</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Çıkış ve her dönüşten sonra ikinci kol çekişinin en geniş yerine gelmeden baş suyu kesmediğinden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7.1</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301960">
                <a:tc>
                  <a:txBody>
                    <a:bodyPr/>
                    <a:lstStyle/>
                    <a:p>
                      <a:pPr>
                        <a:spcAft>
                          <a:spcPts val="0"/>
                        </a:spcAft>
                      </a:pPr>
                      <a:r>
                        <a:rPr lang="tr-TR" sz="1800" dirty="0">
                          <a:solidFill>
                            <a:srgbClr val="000000"/>
                          </a:solidFill>
                          <a:effectLst/>
                          <a:latin typeface="Times New Roman"/>
                          <a:ea typeface="Times New Roman"/>
                        </a:rPr>
                        <a:t>Çıkıştan ve her dönüşten sonra vücut göğüs üstünde olmadığından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7.2</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Yüzme döngüsü bir kurbağalama kol ve bir kurbağalama ayak vuruşu olarak yapılmadığından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   SW 7.2</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Yüzücü kol hareketlerinin aynı zamanda ve aynı yatay düzlemde olmadığından (Dalgalı olduğundan)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7.2</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Dönüşlerden ve bitirişten önceki son kol çekişi haricinde dirsekler suyun üzerine çıkarıldığından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7.3</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Çıkış ve her bir dönüşten sonraki ilk kol çekişi hariç eller kalça hizasından geriye çekildiğinden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7.3</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301960">
                <a:tc>
                  <a:txBody>
                    <a:bodyPr/>
                    <a:lstStyle/>
                    <a:p>
                      <a:pPr>
                        <a:spcAft>
                          <a:spcPts val="0"/>
                        </a:spcAft>
                      </a:pPr>
                      <a:r>
                        <a:rPr lang="tr-TR" sz="1800" dirty="0">
                          <a:solidFill>
                            <a:srgbClr val="000000"/>
                          </a:solidFill>
                          <a:effectLst/>
                          <a:latin typeface="Times New Roman"/>
                          <a:ea typeface="Times New Roman"/>
                        </a:rPr>
                        <a:t>Yüzme döngüsü sırasında yüzücünün başının bir kısmı su </a:t>
                      </a:r>
                      <a:r>
                        <a:rPr lang="tr-TR" sz="1800" dirty="0" smtClean="0">
                          <a:solidFill>
                            <a:srgbClr val="000000"/>
                          </a:solidFill>
                          <a:effectLst/>
                          <a:latin typeface="Times New Roman"/>
                          <a:ea typeface="Times New Roman"/>
                        </a:rPr>
                        <a:t>yüzeyini </a:t>
                      </a:r>
                      <a:r>
                        <a:rPr lang="tr-TR" sz="1800" dirty="0">
                          <a:solidFill>
                            <a:srgbClr val="000000"/>
                          </a:solidFill>
                          <a:effectLst/>
                          <a:latin typeface="Times New Roman"/>
                          <a:ea typeface="Times New Roman"/>
                        </a:rPr>
                        <a:t>kesmediğinden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Yüzücünün bacak hareketleri eş zamanlı ve yatay düzlemde olmadığından (ardışık olduğundan)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301960">
                <a:tc>
                  <a:txBody>
                    <a:bodyPr/>
                    <a:lstStyle/>
                    <a:p>
                      <a:pPr>
                        <a:spcAft>
                          <a:spcPts val="0"/>
                        </a:spcAft>
                      </a:pPr>
                      <a:r>
                        <a:rPr lang="tr-TR" sz="1800" dirty="0">
                          <a:solidFill>
                            <a:srgbClr val="000000"/>
                          </a:solidFill>
                          <a:effectLst/>
                          <a:latin typeface="Times New Roman"/>
                          <a:ea typeface="Times New Roman"/>
                        </a:rPr>
                        <a:t>Yüzücünün ayakları dışa dönük olmadığından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7.5</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301960">
                <a:tc>
                  <a:txBody>
                    <a:bodyPr/>
                    <a:lstStyle/>
                    <a:p>
                      <a:pPr>
                        <a:spcAft>
                          <a:spcPts val="0"/>
                        </a:spcAft>
                      </a:pPr>
                      <a:r>
                        <a:rPr lang="tr-TR" sz="1800" dirty="0">
                          <a:solidFill>
                            <a:srgbClr val="000000"/>
                          </a:solidFill>
                          <a:effectLst/>
                          <a:latin typeface="Times New Roman"/>
                          <a:ea typeface="Times New Roman"/>
                        </a:rPr>
                        <a:t>Yüzücü makas, çırpınma veya kelebek ayak vuruşu yaptığından (SW 7.1 hariç)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7.5</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3921">
                <a:tc>
                  <a:txBody>
                    <a:bodyPr/>
                    <a:lstStyle/>
                    <a:p>
                      <a:pPr>
                        <a:spcAft>
                          <a:spcPts val="0"/>
                        </a:spcAft>
                      </a:pPr>
                      <a:r>
                        <a:rPr lang="tr-TR" sz="1800" dirty="0">
                          <a:solidFill>
                            <a:srgbClr val="000000"/>
                          </a:solidFill>
                          <a:effectLst/>
                          <a:latin typeface="Times New Roman"/>
                          <a:ea typeface="Times New Roman"/>
                        </a:rPr>
                        <a:t>Yüzücü yüzme esnasında kurbağa ayak dışında, kurbağa ayak vuruşunu takip eden kelebek ayak vuruşu yaptığından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7.5</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601017">
                <a:tc>
                  <a:txBody>
                    <a:bodyPr/>
                    <a:lstStyle/>
                    <a:p>
                      <a:pPr>
                        <a:spcAft>
                          <a:spcPts val="0"/>
                        </a:spcAft>
                      </a:pPr>
                      <a:r>
                        <a:rPr lang="tr-TR" sz="1800" dirty="0">
                          <a:solidFill>
                            <a:srgbClr val="000000"/>
                          </a:solidFill>
                          <a:effectLst/>
                          <a:latin typeface="Times New Roman"/>
                          <a:ea typeface="Times New Roman"/>
                        </a:rPr>
                        <a:t>Yüzücü dönüş veya bitirişi her iki elle yapmadığından veya aynı anda dokunmadığından </a:t>
                      </a:r>
                      <a:endParaRPr lang="tr-TR" sz="1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4775" algn="ctr">
                        <a:spcAft>
                          <a:spcPts val="0"/>
                        </a:spcAft>
                      </a:pPr>
                      <a:r>
                        <a:rPr lang="tr-TR" sz="1400" b="1" dirty="0">
                          <a:solidFill>
                            <a:srgbClr val="FFFFFF"/>
                          </a:solidFill>
                          <a:effectLst/>
                          <a:latin typeface="Arial"/>
                          <a:ea typeface="Times New Roman"/>
                        </a:rPr>
                        <a:t>SW 7.6</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1F497D"/>
                    </a:solidFill>
                  </a:tcPr>
                </a:tc>
              </a:tr>
            </a:tbl>
          </a:graphicData>
        </a:graphic>
      </p:graphicFrame>
    </p:spTree>
    <p:extLst>
      <p:ext uri="{BB962C8B-B14F-4D97-AF65-F5344CB8AC3E}">
        <p14:creationId xmlns:p14="http://schemas.microsoft.com/office/powerpoint/2010/main" val="742797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62</a:t>
            </a:r>
            <a:endParaRPr lang="tr-TR" dirty="0">
              <a:solidFill>
                <a:schemeClr val="bg1"/>
              </a:solidFill>
            </a:endParaRPr>
          </a:p>
        </p:txBody>
      </p:sp>
      <p:sp>
        <p:nvSpPr>
          <p:cNvPr id="2" name="Dikdörtgen 1"/>
          <p:cNvSpPr/>
          <p:nvPr/>
        </p:nvSpPr>
        <p:spPr>
          <a:xfrm>
            <a:off x="0" y="1628800"/>
            <a:ext cx="9132295" cy="3539430"/>
          </a:xfrm>
          <a:prstGeom prst="rect">
            <a:avLst/>
          </a:prstGeom>
        </p:spPr>
        <p:txBody>
          <a:bodyPr wrap="square">
            <a:spAutoFit/>
          </a:bodyPr>
          <a:lstStyle/>
          <a:p>
            <a:pPr algn="ctr"/>
            <a:r>
              <a:rPr lang="tr-TR" sz="2800" b="1" dirty="0">
                <a:solidFill>
                  <a:schemeClr val="bg1"/>
                </a:solidFill>
                <a:latin typeface="Arial" panose="020B0604020202020204" pitchFamily="34" charset="0"/>
              </a:rPr>
              <a:t>SW 8 KELEBEK </a:t>
            </a:r>
            <a:endParaRPr lang="tr-TR" sz="2800" b="1" dirty="0" smtClean="0">
              <a:solidFill>
                <a:schemeClr val="bg1"/>
              </a:solidFill>
              <a:latin typeface="Arial" panose="020B0604020202020204" pitchFamily="34" charset="0"/>
            </a:endParaRPr>
          </a:p>
          <a:p>
            <a:pPr algn="just"/>
            <a:endParaRPr lang="tr-TR" sz="2800" b="1" u="sng"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SW8.1</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Sporcuların vücudu çıkıştan ve her dönüşten sonraki ilk kol çekişinden başlayarak yüzüstü pozisyonda olmalıdır. </a:t>
            </a:r>
            <a:r>
              <a:rPr lang="tr-TR" sz="2800" dirty="0" smtClean="0">
                <a:solidFill>
                  <a:schemeClr val="bg1"/>
                </a:solidFill>
                <a:latin typeface="Arial" panose="020B0604020202020204" pitchFamily="34" charset="0"/>
              </a:rPr>
              <a:t>Duvara </a:t>
            </a:r>
            <a:r>
              <a:rPr lang="tr-TR" sz="2800" dirty="0">
                <a:solidFill>
                  <a:schemeClr val="bg1"/>
                </a:solidFill>
                <a:latin typeface="Arial" panose="020B0604020202020204" pitchFamily="34" charset="0"/>
              </a:rPr>
              <a:t>dokunduktan sonra, </a:t>
            </a:r>
            <a:r>
              <a:rPr lang="tr-TR" sz="2800" dirty="0" smtClean="0">
                <a:solidFill>
                  <a:schemeClr val="bg1"/>
                </a:solidFill>
                <a:latin typeface="Arial" panose="020B0604020202020204" pitchFamily="34" charset="0"/>
              </a:rPr>
              <a:t>vücudun, </a:t>
            </a:r>
            <a:r>
              <a:rPr lang="tr-TR" sz="2800" dirty="0">
                <a:solidFill>
                  <a:schemeClr val="bg1"/>
                </a:solidFill>
                <a:latin typeface="Arial" panose="020B0604020202020204" pitchFamily="34" charset="0"/>
              </a:rPr>
              <a:t>duvardan ayrıldığında yüzüstü pozisyonda olması koşulu ile her şekilde dönüş </a:t>
            </a:r>
            <a:r>
              <a:rPr lang="tr-TR" sz="2800" dirty="0" smtClean="0">
                <a:solidFill>
                  <a:schemeClr val="bg1"/>
                </a:solidFill>
                <a:latin typeface="Arial" panose="020B0604020202020204" pitchFamily="34" charset="0"/>
              </a:rPr>
              <a:t>yapılabilir, </a:t>
            </a:r>
            <a:r>
              <a:rPr lang="tr-TR" sz="2800" dirty="0">
                <a:solidFill>
                  <a:schemeClr val="bg1"/>
                </a:solidFill>
                <a:latin typeface="Arial" panose="020B0604020202020204" pitchFamily="34" charset="0"/>
              </a:rPr>
              <a:t>ancak dönüş dışında arkaya dönmesine izin verilmez. </a:t>
            </a:r>
            <a:endParaRPr lang="tr-TR" dirty="0"/>
          </a:p>
        </p:txBody>
      </p:sp>
      <p:sp>
        <p:nvSpPr>
          <p:cNvPr id="3" name="Dikdörtgen 2"/>
          <p:cNvSpPr/>
          <p:nvPr/>
        </p:nvSpPr>
        <p:spPr>
          <a:xfrm>
            <a:off x="5940152" y="5682447"/>
            <a:ext cx="2732361" cy="523220"/>
          </a:xfrm>
          <a:prstGeom prst="rect">
            <a:avLst/>
          </a:prstGeom>
          <a:solidFill>
            <a:schemeClr val="accent2"/>
          </a:solidFill>
        </p:spPr>
        <p:txBody>
          <a:bodyPr wrap="square">
            <a:spAutoFit/>
          </a:bodyPr>
          <a:lstStyle/>
          <a:p>
            <a:pPr lvl="0" algn="just"/>
            <a:r>
              <a:rPr lang="tr-TR" sz="2800" dirty="0">
                <a:solidFill>
                  <a:prstClr val="white"/>
                </a:solidFill>
                <a:latin typeface="Arial" panose="020B0604020202020204" pitchFamily="34" charset="0"/>
                <a:hlinkClick r:id="rId2" action="ppaction://hlinkfile"/>
              </a:rPr>
              <a:t>Kelebek genel</a:t>
            </a:r>
            <a:endParaRPr lang="tr-TR" dirty="0">
              <a:solidFill>
                <a:prstClr val="black"/>
              </a:solidFill>
            </a:endParaRPr>
          </a:p>
        </p:txBody>
      </p:sp>
    </p:spTree>
    <p:extLst>
      <p:ext uri="{BB962C8B-B14F-4D97-AF65-F5344CB8AC3E}">
        <p14:creationId xmlns:p14="http://schemas.microsoft.com/office/powerpoint/2010/main" val="3869891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84784"/>
            <a:ext cx="9143999" cy="5262979"/>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SW8.2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Yarış </a:t>
            </a:r>
            <a:r>
              <a:rPr lang="tr-TR" sz="2800" dirty="0">
                <a:solidFill>
                  <a:schemeClr val="bg1"/>
                </a:solidFill>
                <a:latin typeface="Arial" panose="020B0604020202020204" pitchFamily="34" charset="0"/>
              </a:rPr>
              <a:t>boyunca SW 8.5 deki kurallar geçerli olup, her iki kol birlikte su üzerinden öne atılmalı ve eş zamanlı olarak geri  çekilmelidir. </a:t>
            </a:r>
          </a:p>
          <a:p>
            <a:pPr algn="just"/>
            <a:r>
              <a:rPr lang="tr-TR" sz="2800"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SW8.3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Bacakların </a:t>
            </a:r>
            <a:r>
              <a:rPr lang="tr-TR" sz="2800" dirty="0">
                <a:solidFill>
                  <a:schemeClr val="bg1"/>
                </a:solidFill>
                <a:latin typeface="Arial" panose="020B0604020202020204" pitchFamily="34" charset="0"/>
              </a:rPr>
              <a:t>aşağı ve yukarı hareketleri eş zamanlı olmalıdır. Ayakların </a:t>
            </a:r>
            <a:r>
              <a:rPr lang="tr-TR" sz="2800" dirty="0" smtClean="0">
                <a:solidFill>
                  <a:schemeClr val="bg1"/>
                </a:solidFill>
                <a:latin typeface="Arial" panose="020B0604020202020204" pitchFamily="34" charset="0"/>
              </a:rPr>
              <a:t>ve </a:t>
            </a:r>
            <a:r>
              <a:rPr lang="tr-TR" sz="2800" dirty="0">
                <a:solidFill>
                  <a:schemeClr val="bg1"/>
                </a:solidFill>
                <a:latin typeface="Arial" panose="020B0604020202020204" pitchFamily="34" charset="0"/>
              </a:rPr>
              <a:t>bacakların pozisyonunun aynı seviyede olması gerekmez fakat ardışık hareketli  </a:t>
            </a:r>
            <a:r>
              <a:rPr lang="tr-TR" sz="2800" dirty="0" smtClean="0">
                <a:solidFill>
                  <a:schemeClr val="bg1"/>
                </a:solidFill>
                <a:latin typeface="Arial" panose="020B0604020202020204" pitchFamily="34" charset="0"/>
              </a:rPr>
              <a:t>olmayacaktır. Kurbağa </a:t>
            </a:r>
            <a:r>
              <a:rPr lang="tr-TR" sz="2800" dirty="0">
                <a:solidFill>
                  <a:schemeClr val="bg1"/>
                </a:solidFill>
                <a:latin typeface="Arial" panose="020B0604020202020204" pitchFamily="34" charset="0"/>
              </a:rPr>
              <a:t>ayak vuruşuna izin verilmez. </a:t>
            </a:r>
            <a:endParaRPr lang="tr-TR" sz="2800" dirty="0" smtClean="0">
              <a:solidFill>
                <a:schemeClr val="bg1"/>
              </a:solidFill>
              <a:latin typeface="Arial" panose="020B0604020202020204" pitchFamily="34" charset="0"/>
            </a:endParaRPr>
          </a:p>
          <a:p>
            <a:pPr algn="just"/>
            <a:endParaRPr lang="tr-TR" sz="2800" dirty="0">
              <a:solidFill>
                <a:schemeClr val="bg1"/>
              </a:solidFill>
              <a:latin typeface="Arial" panose="020B0604020202020204" pitchFamily="34" charset="0"/>
            </a:endParaRPr>
          </a:p>
          <a:p>
            <a:pPr algn="just"/>
            <a:r>
              <a:rPr lang="tr-TR" sz="2800" dirty="0">
                <a:solidFill>
                  <a:schemeClr val="bg1"/>
                </a:solidFill>
                <a:latin typeface="Arial" panose="020B0604020202020204" pitchFamily="34" charset="0"/>
              </a:rPr>
              <a:t> </a:t>
            </a:r>
            <a:r>
              <a:rPr lang="tr-TR" sz="2800" b="1" u="sng" dirty="0" smtClean="0">
                <a:solidFill>
                  <a:schemeClr val="bg1"/>
                </a:solidFill>
                <a:latin typeface="Arial" panose="020B0604020202020204" pitchFamily="34" charset="0"/>
              </a:rPr>
              <a:t>SW8.4</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Her bir dönüşte ve yarış bitiminde duvara dokunma su seviyesinin üstünde veya altında her iki elle ve eş zamanlı yapılmalıdır</a:t>
            </a:r>
            <a:r>
              <a:rPr lang="tr-TR" sz="2800" dirty="0" smtClean="0">
                <a:solidFill>
                  <a:schemeClr val="bg1"/>
                </a:solidFill>
                <a:latin typeface="Arial" panose="020B0604020202020204" pitchFamily="34" charset="0"/>
              </a:rPr>
              <a:t>.  </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63</a:t>
            </a:r>
            <a:endParaRPr lang="tr-TR" dirty="0">
              <a:solidFill>
                <a:schemeClr val="bg1"/>
              </a:solidFill>
            </a:endParaRPr>
          </a:p>
        </p:txBody>
      </p:sp>
      <p:sp>
        <p:nvSpPr>
          <p:cNvPr id="3" name="Dikdörtgen 2"/>
          <p:cNvSpPr/>
          <p:nvPr/>
        </p:nvSpPr>
        <p:spPr>
          <a:xfrm>
            <a:off x="6666512" y="6328103"/>
            <a:ext cx="1484702" cy="523220"/>
          </a:xfrm>
          <a:prstGeom prst="rect">
            <a:avLst/>
          </a:prstGeom>
          <a:solidFill>
            <a:schemeClr val="accent2"/>
          </a:solidFill>
        </p:spPr>
        <p:txBody>
          <a:bodyPr wrap="none">
            <a:spAutoFit/>
          </a:bodyPr>
          <a:lstStyle/>
          <a:p>
            <a:pPr lvl="0" algn="just"/>
            <a:r>
              <a:rPr lang="tr-TR" sz="2800" dirty="0">
                <a:solidFill>
                  <a:prstClr val="white"/>
                </a:solidFill>
                <a:latin typeface="Arial" panose="020B0604020202020204" pitchFamily="34" charset="0"/>
                <a:hlinkClick r:id="rId2" action="ppaction://hlinkfile"/>
              </a:rPr>
              <a:t>Kelebek</a:t>
            </a:r>
            <a:endParaRPr lang="tr-TR" dirty="0">
              <a:solidFill>
                <a:prstClr val="black"/>
              </a:solidFill>
            </a:endParaRPr>
          </a:p>
        </p:txBody>
      </p:sp>
    </p:spTree>
    <p:extLst>
      <p:ext uri="{BB962C8B-B14F-4D97-AF65-F5344CB8AC3E}">
        <p14:creationId xmlns:p14="http://schemas.microsoft.com/office/powerpoint/2010/main" val="4144954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64</a:t>
            </a:r>
            <a:endParaRPr lang="tr-TR" dirty="0">
              <a:solidFill>
                <a:schemeClr val="bg1"/>
              </a:solidFill>
            </a:endParaRPr>
          </a:p>
        </p:txBody>
      </p:sp>
      <p:sp>
        <p:nvSpPr>
          <p:cNvPr id="2" name="Dikdörtgen 1"/>
          <p:cNvSpPr/>
          <p:nvPr/>
        </p:nvSpPr>
        <p:spPr>
          <a:xfrm>
            <a:off x="11705" y="2132856"/>
            <a:ext cx="9132295" cy="3108543"/>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SW8.5</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Çıkışta ve dönüşlerde yüzücünün su yüzeyine çıkmak amacıyla su altında bir veya daha fazla ayak vuruşu ve bir kol çekişine izin verilir. Yüzücü, çıkışta ve her bir dönüşten sonra 15 metreyi geçmemek koşulu ile su altından gidebilir. Bu </a:t>
            </a:r>
            <a:r>
              <a:rPr lang="tr-TR" sz="2800" dirty="0" smtClean="0">
                <a:solidFill>
                  <a:schemeClr val="bg1"/>
                </a:solidFill>
                <a:latin typeface="Arial" panose="020B0604020202020204" pitchFamily="34" charset="0"/>
              </a:rPr>
              <a:t>noktada, </a:t>
            </a:r>
            <a:r>
              <a:rPr lang="tr-TR" sz="2800" dirty="0">
                <a:solidFill>
                  <a:schemeClr val="bg1"/>
                </a:solidFill>
                <a:latin typeface="Arial" panose="020B0604020202020204" pitchFamily="34" charset="0"/>
              </a:rPr>
              <a:t>baş su yüzeyini kesmelidir. Bir sonraki </a:t>
            </a:r>
            <a:r>
              <a:rPr lang="tr-TR" sz="2800" dirty="0" smtClean="0">
                <a:solidFill>
                  <a:schemeClr val="bg1"/>
                </a:solidFill>
                <a:latin typeface="Arial" panose="020B0604020202020204" pitchFamily="34" charset="0"/>
              </a:rPr>
              <a:t>dönüşe </a:t>
            </a:r>
            <a:r>
              <a:rPr lang="tr-TR" sz="2800" dirty="0">
                <a:solidFill>
                  <a:schemeClr val="bg1"/>
                </a:solidFill>
                <a:latin typeface="Arial" panose="020B0604020202020204" pitchFamily="34" charset="0"/>
              </a:rPr>
              <a:t>veya bitişe kadar yüzücü su yüzeyinde kalmalıdır.</a:t>
            </a:r>
            <a:endParaRPr lang="tr-TR" dirty="0"/>
          </a:p>
        </p:txBody>
      </p:sp>
    </p:spTree>
    <p:extLst>
      <p:ext uri="{BB962C8B-B14F-4D97-AF65-F5344CB8AC3E}">
        <p14:creationId xmlns:p14="http://schemas.microsoft.com/office/powerpoint/2010/main" val="24237762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1823740416"/>
              </p:ext>
            </p:extLst>
          </p:nvPr>
        </p:nvGraphicFramePr>
        <p:xfrm>
          <a:off x="107504" y="0"/>
          <a:ext cx="8928992" cy="6813377"/>
        </p:xfrm>
        <a:graphic>
          <a:graphicData uri="http://schemas.openxmlformats.org/drawingml/2006/table">
            <a:tbl>
              <a:tblPr firstRow="1" firstCol="1" bandRow="1"/>
              <a:tblGrid>
                <a:gridCol w="8095888"/>
                <a:gridCol w="833104"/>
              </a:tblGrid>
              <a:tr h="367155">
                <a:tc>
                  <a:txBody>
                    <a:bodyPr/>
                    <a:lstStyle/>
                    <a:p>
                      <a:pPr>
                        <a:spcAft>
                          <a:spcPts val="0"/>
                        </a:spcAft>
                      </a:pPr>
                      <a:r>
                        <a:rPr lang="tr-TR" sz="2400" b="1" dirty="0">
                          <a:solidFill>
                            <a:srgbClr val="FFFFFF"/>
                          </a:solidFill>
                          <a:effectLst/>
                          <a:latin typeface="Arial"/>
                          <a:ea typeface="Times New Roman"/>
                        </a:rPr>
                        <a:t>KELEBEK YÜZME</a:t>
                      </a:r>
                      <a:endParaRPr lang="tr-TR" sz="24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1F497D"/>
                      </a:solidFill>
                      <a:prstDash val="solid"/>
                      <a:round/>
                      <a:headEnd type="none" w="med" len="med"/>
                      <a:tailEnd type="none" w="med" len="med"/>
                    </a:lnB>
                    <a:solidFill>
                      <a:srgbClr val="1F497D"/>
                    </a:solidFill>
                  </a:tcPr>
                </a:tc>
                <a:tc>
                  <a:txBody>
                    <a:bodyPr/>
                    <a:lstStyle/>
                    <a:p>
                      <a:pPr algn="ctr">
                        <a:spcAft>
                          <a:spcPts val="0"/>
                        </a:spcAft>
                      </a:pPr>
                      <a:r>
                        <a:rPr lang="tr-TR" sz="1000" b="1">
                          <a:solidFill>
                            <a:srgbClr val="FFFFFF"/>
                          </a:solidFill>
                          <a:effectLst/>
                          <a:latin typeface="Arial"/>
                          <a:ea typeface="Times New Roman"/>
                        </a:rPr>
                        <a:t> </a:t>
                      </a:r>
                      <a:endParaRPr lang="tr-TR" sz="120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1F497D"/>
                    </a:solidFill>
                  </a:tcPr>
                </a:tc>
              </a:tr>
              <a:tr h="734312">
                <a:tc>
                  <a:txBody>
                    <a:bodyPr/>
                    <a:lstStyle/>
                    <a:p>
                      <a:pPr>
                        <a:spcAft>
                          <a:spcPts val="0"/>
                        </a:spcAft>
                      </a:pPr>
                      <a:r>
                        <a:rPr lang="tr-TR" sz="2400" dirty="0">
                          <a:solidFill>
                            <a:srgbClr val="000000"/>
                          </a:solidFill>
                          <a:effectLst/>
                          <a:latin typeface="Times New Roman"/>
                          <a:ea typeface="Times New Roman"/>
                        </a:rPr>
                        <a:t>Vücut çıkış ve her dönüşten sonra yüz üstü (göğüs üstü) pozisyonunda olmadığından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8.1</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7273">
                <a:tc>
                  <a:txBody>
                    <a:bodyPr/>
                    <a:lstStyle/>
                    <a:p>
                      <a:pPr>
                        <a:spcAft>
                          <a:spcPts val="0"/>
                        </a:spcAft>
                      </a:pPr>
                      <a:r>
                        <a:rPr lang="tr-TR" sz="2400" dirty="0">
                          <a:solidFill>
                            <a:srgbClr val="000000"/>
                          </a:solidFill>
                          <a:effectLst/>
                          <a:latin typeface="Times New Roman"/>
                          <a:ea typeface="Times New Roman"/>
                        </a:rPr>
                        <a:t>Yüzücü dönüşlerde dokunma sonrası duvardan ayrıldığında yüz üstü pozisyonunda olmadığından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8.1</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7273">
                <a:tc>
                  <a:txBody>
                    <a:bodyPr/>
                    <a:lstStyle/>
                    <a:p>
                      <a:pPr>
                        <a:spcAft>
                          <a:spcPts val="0"/>
                        </a:spcAft>
                      </a:pPr>
                      <a:r>
                        <a:rPr lang="tr-TR" sz="2400" dirty="0">
                          <a:solidFill>
                            <a:srgbClr val="000000"/>
                          </a:solidFill>
                          <a:effectLst/>
                          <a:latin typeface="Times New Roman"/>
                          <a:ea typeface="Times New Roman"/>
                        </a:rPr>
                        <a:t>Yüzücü yarışma boyunca her iki kolu su üzerinde aynı anda atmadığından ve çekmediğinden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8.2</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7273">
                <a:tc>
                  <a:txBody>
                    <a:bodyPr/>
                    <a:lstStyle/>
                    <a:p>
                      <a:pPr>
                        <a:spcAft>
                          <a:spcPts val="0"/>
                        </a:spcAft>
                      </a:pPr>
                      <a:r>
                        <a:rPr lang="tr-TR" sz="2400" dirty="0">
                          <a:solidFill>
                            <a:srgbClr val="000000"/>
                          </a:solidFill>
                          <a:effectLst/>
                          <a:latin typeface="Times New Roman"/>
                          <a:ea typeface="Times New Roman"/>
                        </a:rPr>
                        <a:t>Yüzücünün bacak hareketleri aşağı yukarı aynı anda olmadığından (serbest yani ardışık olduğundan)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8.3</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367155">
                <a:tc>
                  <a:txBody>
                    <a:bodyPr/>
                    <a:lstStyle/>
                    <a:p>
                      <a:pPr>
                        <a:spcAft>
                          <a:spcPts val="0"/>
                        </a:spcAft>
                      </a:pPr>
                      <a:r>
                        <a:rPr lang="tr-TR" sz="2400" dirty="0">
                          <a:solidFill>
                            <a:srgbClr val="000000"/>
                          </a:solidFill>
                          <a:effectLst/>
                          <a:latin typeface="Times New Roman"/>
                          <a:ea typeface="Times New Roman"/>
                        </a:rPr>
                        <a:t>Yüzücü kurbağalama ayak vurduğundan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8.3</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734312">
                <a:tc>
                  <a:txBody>
                    <a:bodyPr/>
                    <a:lstStyle/>
                    <a:p>
                      <a:pPr>
                        <a:spcAft>
                          <a:spcPts val="0"/>
                        </a:spcAft>
                      </a:pPr>
                      <a:r>
                        <a:rPr lang="tr-TR" sz="2400" dirty="0">
                          <a:solidFill>
                            <a:srgbClr val="000000"/>
                          </a:solidFill>
                          <a:effectLst/>
                          <a:latin typeface="Times New Roman"/>
                          <a:ea typeface="Times New Roman"/>
                        </a:rPr>
                        <a:t>Yüzücü her bir dönüşte ve yarış bitiminde her iki elle ve aynı anda duvara dokunmadığından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8.4</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734312">
                <a:tc>
                  <a:txBody>
                    <a:bodyPr/>
                    <a:lstStyle/>
                    <a:p>
                      <a:pPr>
                        <a:spcAft>
                          <a:spcPts val="0"/>
                        </a:spcAft>
                      </a:pPr>
                      <a:r>
                        <a:rPr lang="tr-TR" sz="2400" dirty="0">
                          <a:solidFill>
                            <a:srgbClr val="000000"/>
                          </a:solidFill>
                          <a:effectLst/>
                          <a:latin typeface="Times New Roman"/>
                          <a:ea typeface="Times New Roman"/>
                        </a:rPr>
                        <a:t>Yüzücü çıkışta ve her bir dönüşten sonra su altında bir den fazla kol çektiğinden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8.5</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734312">
                <a:tc>
                  <a:txBody>
                    <a:bodyPr/>
                    <a:lstStyle/>
                    <a:p>
                      <a:pPr>
                        <a:spcAft>
                          <a:spcPts val="0"/>
                        </a:spcAft>
                      </a:pPr>
                      <a:r>
                        <a:rPr lang="tr-TR" sz="2400" dirty="0">
                          <a:solidFill>
                            <a:srgbClr val="000000"/>
                          </a:solidFill>
                          <a:effectLst/>
                          <a:latin typeface="Times New Roman"/>
                          <a:ea typeface="Times New Roman"/>
                        </a:rPr>
                        <a:t>Yüzücü çıkış ve her bir dönüşten sonra 15 m den fazla gittiğinden </a:t>
                      </a:r>
                      <a:endParaRPr lang="tr-TR" sz="24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8.5</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1065585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65</a:t>
            </a:r>
            <a:endParaRPr lang="tr-TR" dirty="0">
              <a:solidFill>
                <a:schemeClr val="bg1"/>
              </a:solidFill>
            </a:endParaRPr>
          </a:p>
        </p:txBody>
      </p:sp>
      <p:sp>
        <p:nvSpPr>
          <p:cNvPr id="2" name="Dikdörtgen 1"/>
          <p:cNvSpPr/>
          <p:nvPr/>
        </p:nvSpPr>
        <p:spPr>
          <a:xfrm>
            <a:off x="107504" y="1412776"/>
            <a:ext cx="8928992" cy="5331859"/>
          </a:xfrm>
          <a:prstGeom prst="rect">
            <a:avLst/>
          </a:prstGeom>
          <a:noFill/>
          <a:ln>
            <a:noFill/>
          </a:ln>
          <a:scene3d>
            <a:camera prst="orthographicFront"/>
            <a:lightRig rig="threePt" dir="t"/>
          </a:scene3d>
          <a:sp3d>
            <a:bevelT/>
          </a:sp3d>
        </p:spPr>
        <p:txBody>
          <a:bodyPr wrap="square">
            <a:spAutoFit/>
          </a:bodyPr>
          <a:lstStyle/>
          <a:p>
            <a:pPr algn="ctr"/>
            <a:r>
              <a:rPr lang="tr-TR" sz="2000" b="1" dirty="0" smtClean="0">
                <a:solidFill>
                  <a:schemeClr val="bg1"/>
                </a:solidFill>
                <a:latin typeface="Arial" panose="020B0604020202020204" pitchFamily="34" charset="0"/>
              </a:rPr>
              <a:t>SW 9 KARIŞIK YÜZME </a:t>
            </a:r>
          </a:p>
          <a:p>
            <a:pPr algn="just"/>
            <a:r>
              <a:rPr lang="tr-TR" sz="2000" b="1" u="sng" dirty="0" smtClean="0">
                <a:solidFill>
                  <a:schemeClr val="bg1"/>
                </a:solidFill>
                <a:latin typeface="Arial" panose="020B0604020202020204" pitchFamily="34" charset="0"/>
              </a:rPr>
              <a:t>SW9.1</a:t>
            </a:r>
            <a:r>
              <a:rPr lang="tr-TR" sz="2000" b="1" dirty="0" smtClean="0">
                <a:solidFill>
                  <a:schemeClr val="bg1"/>
                </a:solidFill>
                <a:latin typeface="Arial" panose="020B0604020202020204" pitchFamily="34" charset="0"/>
              </a:rPr>
              <a:t> </a:t>
            </a:r>
            <a:r>
              <a:rPr lang="tr-TR" sz="2000" dirty="0" smtClean="0">
                <a:solidFill>
                  <a:schemeClr val="bg1"/>
                </a:solidFill>
                <a:latin typeface="Arial" panose="020B0604020202020204" pitchFamily="34" charset="0"/>
              </a:rPr>
              <a:t>Ferdi karışık yarışlarda, yüzücüler dört stili şu sıralamaya göre yüzerler: Kelebek, sırt, kurbağalama ve serbest stil. Her yüzme stili dörtte bir (1/4) mesafeyi kapsamalıdır.  </a:t>
            </a:r>
          </a:p>
          <a:p>
            <a:pPr algn="just"/>
            <a:endParaRPr lang="tr-TR" sz="2000" dirty="0" smtClean="0">
              <a:solidFill>
                <a:schemeClr val="bg1"/>
              </a:solidFill>
              <a:latin typeface="Arial" panose="020B0604020202020204" pitchFamily="34" charset="0"/>
            </a:endParaRPr>
          </a:p>
          <a:p>
            <a:pPr algn="just"/>
            <a:r>
              <a:rPr lang="tr-TR" sz="2000" b="1" u="sng" dirty="0" smtClean="0">
                <a:solidFill>
                  <a:schemeClr val="bg1"/>
                </a:solidFill>
                <a:latin typeface="Arial" panose="020B0604020202020204" pitchFamily="34" charset="0"/>
              </a:rPr>
              <a:t>SW9.2</a:t>
            </a:r>
            <a:r>
              <a:rPr lang="tr-TR" sz="2000" b="1" dirty="0" smtClean="0">
                <a:solidFill>
                  <a:schemeClr val="bg1"/>
                </a:solidFill>
                <a:latin typeface="Arial" panose="020B0604020202020204" pitchFamily="34" charset="0"/>
              </a:rPr>
              <a:t> </a:t>
            </a:r>
            <a:r>
              <a:rPr lang="tr-TR" sz="2000" dirty="0" smtClean="0">
                <a:solidFill>
                  <a:schemeClr val="bg1"/>
                </a:solidFill>
                <a:latin typeface="Arial" panose="020B0604020202020204" pitchFamily="34" charset="0"/>
              </a:rPr>
              <a:t>Serbest stilde sporcunun vücudu dönüşün gerçekleştirmesi dışında yüzüstü pozisyonda olmalıdır. Herhangi bir kol çekişi ya da ayak vuruşundan önce vücut yüzüstü pozisyona dönmelidir. </a:t>
            </a:r>
          </a:p>
          <a:p>
            <a:pPr algn="just"/>
            <a:endParaRPr lang="tr-TR" sz="2000" dirty="0" smtClean="0">
              <a:solidFill>
                <a:schemeClr val="bg1"/>
              </a:solidFill>
              <a:latin typeface="Arial" panose="020B0604020202020204" pitchFamily="34" charset="0"/>
            </a:endParaRPr>
          </a:p>
          <a:p>
            <a:pPr algn="just"/>
            <a:r>
              <a:rPr lang="tr-TR" sz="2000" dirty="0" smtClean="0">
                <a:solidFill>
                  <a:schemeClr val="bg1"/>
                </a:solidFill>
                <a:latin typeface="Arial" panose="020B0604020202020204" pitchFamily="34" charset="0"/>
              </a:rPr>
              <a:t> </a:t>
            </a:r>
            <a:r>
              <a:rPr lang="tr-TR" sz="2000" b="1" u="sng" dirty="0" smtClean="0">
                <a:solidFill>
                  <a:schemeClr val="bg1"/>
                </a:solidFill>
                <a:latin typeface="Arial" panose="020B0604020202020204" pitchFamily="34" charset="0"/>
              </a:rPr>
              <a:t>SW9.3</a:t>
            </a:r>
            <a:r>
              <a:rPr lang="tr-TR" sz="2000" b="1" dirty="0" smtClean="0">
                <a:solidFill>
                  <a:schemeClr val="bg1"/>
                </a:solidFill>
                <a:latin typeface="Arial" panose="020B0604020202020204" pitchFamily="34" charset="0"/>
              </a:rPr>
              <a:t> </a:t>
            </a:r>
            <a:r>
              <a:rPr lang="tr-TR" sz="2000" dirty="0" smtClean="0">
                <a:solidFill>
                  <a:schemeClr val="bg1"/>
                </a:solidFill>
                <a:latin typeface="Arial" panose="020B0604020202020204" pitchFamily="34" charset="0"/>
              </a:rPr>
              <a:t>Karışık bayrak yarışlarında sporcular dört yüzme stilini Sırtüstü, Kurbağalama Kelebek ve Serbest stil sırasıyla yüzerler. Her stil toplam yüzülecek mesafenin çeyreğini (1/4) oluşturmalıdır. Her bir bölüm, o stilin kurallarına uygun olmalıdır.  </a:t>
            </a:r>
          </a:p>
          <a:p>
            <a:pPr algn="just"/>
            <a:r>
              <a:rPr lang="tr-TR" sz="2000" dirty="0" smtClean="0">
                <a:solidFill>
                  <a:schemeClr val="bg1"/>
                </a:solidFill>
                <a:latin typeface="Arial" panose="020B0604020202020204" pitchFamily="34" charset="0"/>
              </a:rPr>
              <a:t>  </a:t>
            </a:r>
          </a:p>
          <a:p>
            <a:pPr algn="just"/>
            <a:r>
              <a:rPr lang="tr-TR" sz="2000" b="1" u="sng" dirty="0" smtClean="0">
                <a:solidFill>
                  <a:schemeClr val="bg1"/>
                </a:solidFill>
                <a:latin typeface="Arial" panose="020B0604020202020204" pitchFamily="34" charset="0"/>
              </a:rPr>
              <a:t>SW 9.4</a:t>
            </a:r>
            <a:r>
              <a:rPr lang="tr-TR" sz="2000" dirty="0" smtClean="0">
                <a:solidFill>
                  <a:schemeClr val="bg1"/>
                </a:solidFill>
                <a:latin typeface="Arial" panose="020B0604020202020204" pitchFamily="34" charset="0"/>
              </a:rPr>
              <a:t> Her bir bölüm o stilin kurallarına uygun olarak bitirilmelidir</a:t>
            </a:r>
            <a:r>
              <a:rPr lang="tr-TR" sz="2000" dirty="0" smtClean="0"/>
              <a:t>.</a:t>
            </a:r>
          </a:p>
          <a:p>
            <a:pPr algn="just"/>
            <a:r>
              <a:rPr lang="tr-TR" sz="2000" dirty="0" smtClean="0">
                <a:solidFill>
                  <a:schemeClr val="bg1"/>
                </a:solidFill>
                <a:latin typeface="Arial" panose="020B0604020202020204" pitchFamily="34" charset="0"/>
              </a:rPr>
              <a:t>  </a:t>
            </a:r>
          </a:p>
          <a:p>
            <a:pPr algn="just"/>
            <a:r>
              <a:rPr lang="tr-TR" sz="2000" dirty="0" smtClean="0">
                <a:solidFill>
                  <a:schemeClr val="bg1"/>
                </a:solidFill>
                <a:latin typeface="Arial" panose="020B0604020202020204" pitchFamily="34" charset="0"/>
              </a:rPr>
              <a:t>							</a:t>
            </a:r>
            <a:r>
              <a:rPr lang="tr-TR" sz="2000" dirty="0" err="1" smtClean="0">
                <a:solidFill>
                  <a:srgbClr val="C00000"/>
                </a:solidFill>
                <a:latin typeface="Arial" panose="020B0604020202020204" pitchFamily="34" charset="0"/>
                <a:hlinkClick r:id="rId3" action="ppaction://hlinkfile"/>
              </a:rPr>
              <a:t>Karışıkbayrak</a:t>
            </a:r>
            <a:endParaRPr lang="tr-TR" sz="2000" dirty="0" smtClean="0">
              <a:solidFill>
                <a:srgbClr val="C00000"/>
              </a:solidFill>
              <a:latin typeface="Arial" panose="020B0604020202020204" pitchFamily="34" charset="0"/>
            </a:endParaRPr>
          </a:p>
        </p:txBody>
      </p:sp>
      <p:sp>
        <p:nvSpPr>
          <p:cNvPr id="3" name="Dikdörtgen 2"/>
          <p:cNvSpPr/>
          <p:nvPr/>
        </p:nvSpPr>
        <p:spPr>
          <a:xfrm>
            <a:off x="6453280" y="2564904"/>
            <a:ext cx="1794081" cy="461665"/>
          </a:xfrm>
          <a:prstGeom prst="rect">
            <a:avLst/>
          </a:prstGeom>
          <a:solidFill>
            <a:schemeClr val="accent2"/>
          </a:solidFill>
        </p:spPr>
        <p:txBody>
          <a:bodyPr wrap="none">
            <a:spAutoFit/>
          </a:bodyPr>
          <a:lstStyle/>
          <a:p>
            <a:pPr lvl="0" algn="just"/>
            <a:r>
              <a:rPr lang="tr-TR" sz="2400" dirty="0" smtClean="0">
                <a:solidFill>
                  <a:prstClr val="white"/>
                </a:solidFill>
                <a:latin typeface="Arial" panose="020B0604020202020204" pitchFamily="34" charset="0"/>
                <a:hlinkClick r:id="rId4" action="ppaction://hlinkfile"/>
              </a:rPr>
              <a:t>ferdi bayrak</a:t>
            </a:r>
            <a:endParaRPr lang="tr-TR" sz="2400" dirty="0">
              <a:solidFill>
                <a:prstClr val="black"/>
              </a:solidFill>
            </a:endParaRPr>
          </a:p>
        </p:txBody>
      </p:sp>
    </p:spTree>
    <p:extLst>
      <p:ext uri="{BB962C8B-B14F-4D97-AF65-F5344CB8AC3E}">
        <p14:creationId xmlns:p14="http://schemas.microsoft.com/office/powerpoint/2010/main" val="407311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2414" y="0"/>
            <a:ext cx="909500" cy="90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763688" y="154486"/>
            <a:ext cx="5796136" cy="523220"/>
          </a:xfrm>
          <a:prstGeom prst="rect">
            <a:avLst/>
          </a:prstGeom>
        </p:spPr>
        <p:txBody>
          <a:bodyPr wrap="square">
            <a:spAutoFit/>
          </a:bodyPr>
          <a:lstStyle/>
          <a:p>
            <a:pPr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sp>
        <p:nvSpPr>
          <p:cNvPr id="2" name="Dikdörtgen 1"/>
          <p:cNvSpPr/>
          <p:nvPr/>
        </p:nvSpPr>
        <p:spPr>
          <a:xfrm>
            <a:off x="107504" y="2924944"/>
            <a:ext cx="8784976" cy="3785652"/>
          </a:xfrm>
          <a:prstGeom prst="rect">
            <a:avLst/>
          </a:prstGeom>
        </p:spPr>
        <p:txBody>
          <a:bodyPr wrap="square">
            <a:spAutoFit/>
          </a:bodyPr>
          <a:lstStyle/>
          <a:p>
            <a:pPr algn="just"/>
            <a:r>
              <a:rPr lang="tr-TR" dirty="0" smtClean="0">
                <a:solidFill>
                  <a:prstClr val="black"/>
                </a:solidFill>
              </a:rPr>
              <a:t>•</a:t>
            </a:r>
            <a:r>
              <a:rPr lang="tr-TR" sz="2400" dirty="0" smtClean="0">
                <a:solidFill>
                  <a:srgbClr val="FF0000"/>
                </a:solidFill>
              </a:rPr>
              <a:t>Resmi Zaman– </a:t>
            </a:r>
            <a:r>
              <a:rPr lang="tr-TR" sz="2400" dirty="0" smtClean="0">
                <a:solidFill>
                  <a:prstClr val="black"/>
                </a:solidFill>
              </a:rPr>
              <a:t>Sporcunun yüzdüğü zaman/süre.</a:t>
            </a:r>
          </a:p>
          <a:p>
            <a:pPr algn="just"/>
            <a:endParaRPr lang="tr-TR" sz="2400" dirty="0" smtClean="0">
              <a:solidFill>
                <a:prstClr val="black"/>
              </a:solidFill>
            </a:endParaRPr>
          </a:p>
          <a:p>
            <a:pPr algn="just"/>
            <a:r>
              <a:rPr lang="tr-TR" sz="2400" dirty="0" smtClean="0">
                <a:solidFill>
                  <a:prstClr val="black"/>
                </a:solidFill>
              </a:rPr>
              <a:t>•</a:t>
            </a:r>
            <a:r>
              <a:rPr lang="tr-TR" sz="2400" dirty="0" smtClean="0">
                <a:solidFill>
                  <a:srgbClr val="FF0000"/>
                </a:solidFill>
              </a:rPr>
              <a:t>Tur zamanı– </a:t>
            </a:r>
            <a:r>
              <a:rPr lang="tr-TR" sz="2400" dirty="0" smtClean="0">
                <a:solidFill>
                  <a:prstClr val="black"/>
                </a:solidFill>
              </a:rPr>
              <a:t>Bir yarışın toplam mesafesinden daha kısa mesafelerin ne kadar sürede yüzüldüğünün ölçüldüğü zaman.</a:t>
            </a:r>
          </a:p>
          <a:p>
            <a:pPr algn="just"/>
            <a:endParaRPr lang="tr-TR" sz="2400" dirty="0" smtClean="0">
              <a:solidFill>
                <a:prstClr val="black"/>
              </a:solidFill>
            </a:endParaRPr>
          </a:p>
          <a:p>
            <a:pPr algn="just"/>
            <a:r>
              <a:rPr lang="tr-TR" sz="2400" dirty="0" smtClean="0">
                <a:solidFill>
                  <a:prstClr val="black"/>
                </a:solidFill>
              </a:rPr>
              <a:t>•</a:t>
            </a:r>
            <a:r>
              <a:rPr lang="tr-TR" sz="2400" dirty="0" smtClean="0">
                <a:solidFill>
                  <a:srgbClr val="FF0000"/>
                </a:solidFill>
              </a:rPr>
              <a:t>Giriş zamanı– </a:t>
            </a:r>
            <a:r>
              <a:rPr lang="tr-TR" sz="2400" dirty="0" smtClean="0">
                <a:solidFill>
                  <a:prstClr val="black"/>
                </a:solidFill>
              </a:rPr>
              <a:t>Sıralama zamanı olarak ta adlandırılır. Bir yüzücünün daha önce bir müsabakada yüzdüğü süredir.</a:t>
            </a:r>
          </a:p>
          <a:p>
            <a:pPr algn="just"/>
            <a:endParaRPr lang="tr-TR" sz="2400" dirty="0" smtClean="0">
              <a:solidFill>
                <a:prstClr val="black"/>
              </a:solidFill>
            </a:endParaRPr>
          </a:p>
          <a:p>
            <a:pPr algn="just"/>
            <a:r>
              <a:rPr lang="tr-TR" sz="2400" dirty="0" smtClean="0">
                <a:solidFill>
                  <a:prstClr val="black"/>
                </a:solidFill>
              </a:rPr>
              <a:t>•</a:t>
            </a:r>
            <a:r>
              <a:rPr lang="tr-TR" sz="2400" dirty="0" smtClean="0">
                <a:solidFill>
                  <a:srgbClr val="FF0000"/>
                </a:solidFill>
              </a:rPr>
              <a:t>Baraj derecesi– </a:t>
            </a:r>
            <a:r>
              <a:rPr lang="tr-TR" sz="2400" dirty="0" smtClean="0">
                <a:solidFill>
                  <a:prstClr val="black"/>
                </a:solidFill>
              </a:rPr>
              <a:t>Bir yüzücünün müsabakaya girebilmesi için daha önce elde etmesi gereken süre.</a:t>
            </a:r>
            <a:endParaRPr lang="tr-TR" sz="2400" dirty="0">
              <a:solidFill>
                <a:prstClr val="black"/>
              </a:solidFill>
            </a:endParaRPr>
          </a:p>
        </p:txBody>
      </p:sp>
      <p:pic>
        <p:nvPicPr>
          <p:cNvPr id="11" name="image22.png"/>
          <p:cNvPicPr/>
          <p:nvPr/>
        </p:nvPicPr>
        <p:blipFill>
          <a:blip r:embed="rId4" cstate="print"/>
          <a:stretch>
            <a:fillRect/>
          </a:stretch>
        </p:blipFill>
        <p:spPr>
          <a:xfrm>
            <a:off x="2483768" y="909500"/>
            <a:ext cx="3240360" cy="1959206"/>
          </a:xfrm>
          <a:prstGeom prst="rect">
            <a:avLst/>
          </a:prstGeom>
        </p:spPr>
      </p:pic>
      <p:sp>
        <p:nvSpPr>
          <p:cNvPr id="3" name="Veri Yer Tutucusu 2"/>
          <p:cNvSpPr>
            <a:spLocks noGrp="1"/>
          </p:cNvSpPr>
          <p:nvPr>
            <p:ph type="dt" sz="half" idx="10"/>
          </p:nvPr>
        </p:nvSpPr>
        <p:spPr/>
        <p:txBody>
          <a:bodyPr/>
          <a:lstStyle/>
          <a:p>
            <a:fld id="{D4690EA7-CB8B-45D7-80A6-DE42D1B14C4E}" type="datetime1">
              <a:rPr lang="tr-TR" smtClean="0">
                <a:solidFill>
                  <a:prstClr val="black">
                    <a:lumMod val="50000"/>
                    <a:lumOff val="50000"/>
                  </a:prstClr>
                </a:solidFill>
              </a:rPr>
              <a:pPr/>
              <a:t>24.09.2019</a:t>
            </a:fld>
            <a:endParaRPr lang="tr-TR" dirty="0">
              <a:solidFill>
                <a:prstClr val="black">
                  <a:lumMod val="50000"/>
                  <a:lumOff val="50000"/>
                </a:prstClr>
              </a:solidFill>
            </a:endParaRPr>
          </a:p>
        </p:txBody>
      </p:sp>
      <p:sp>
        <p:nvSpPr>
          <p:cNvPr id="5" name="Slayt Numarası Yer Tutucusu 4"/>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9</a:t>
            </a:fld>
            <a:endParaRPr lang="tr-TR" dirty="0">
              <a:solidFill>
                <a:prstClr val="black">
                  <a:lumMod val="50000"/>
                  <a:lumOff val="50000"/>
                </a:prstClr>
              </a:solidFill>
            </a:endParaRP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2" y="26252"/>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0497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1410044637"/>
              </p:ext>
            </p:extLst>
          </p:nvPr>
        </p:nvGraphicFramePr>
        <p:xfrm>
          <a:off x="179512" y="548680"/>
          <a:ext cx="8856984" cy="5256585"/>
        </p:xfrm>
        <a:graphic>
          <a:graphicData uri="http://schemas.openxmlformats.org/drawingml/2006/table">
            <a:tbl>
              <a:tblPr firstRow="1" firstCol="1" bandRow="1"/>
              <a:tblGrid>
                <a:gridCol w="8030598"/>
                <a:gridCol w="826386"/>
              </a:tblGrid>
              <a:tr h="1078101">
                <a:tc gridSpan="2">
                  <a:txBody>
                    <a:bodyPr/>
                    <a:lstStyle/>
                    <a:p>
                      <a:pPr>
                        <a:spcAft>
                          <a:spcPts val="0"/>
                        </a:spcAft>
                      </a:pPr>
                      <a:r>
                        <a:rPr lang="tr-TR" sz="2800" b="1" dirty="0">
                          <a:solidFill>
                            <a:srgbClr val="FFFFFF"/>
                          </a:solidFill>
                          <a:effectLst/>
                          <a:latin typeface="Arial"/>
                          <a:ea typeface="Times New Roman"/>
                        </a:rPr>
                        <a:t>BAYRAK YÜZME</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r>
              <a:tr h="1044621">
                <a:tc>
                  <a:txBody>
                    <a:bodyPr/>
                    <a:lstStyle/>
                    <a:p>
                      <a:pPr>
                        <a:spcAft>
                          <a:spcPts val="0"/>
                        </a:spcAft>
                      </a:pPr>
                      <a:r>
                        <a:rPr lang="tr-TR" sz="2800" dirty="0">
                          <a:solidFill>
                            <a:srgbClr val="000000"/>
                          </a:solidFill>
                          <a:effectLst/>
                          <a:latin typeface="Times New Roman"/>
                          <a:ea typeface="Times New Roman"/>
                        </a:rPr>
                        <a:t>Ferdi karışık yarışında (kelebek, sırt, kurbağa, serbest) sıralaması dışında yüzdüğünden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9.1</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4621">
                <a:tc>
                  <a:txBody>
                    <a:bodyPr/>
                    <a:lstStyle/>
                    <a:p>
                      <a:pPr>
                        <a:spcAft>
                          <a:spcPts val="0"/>
                        </a:spcAft>
                      </a:pPr>
                      <a:r>
                        <a:rPr lang="tr-TR" sz="2800" dirty="0">
                          <a:solidFill>
                            <a:srgbClr val="000000"/>
                          </a:solidFill>
                          <a:effectLst/>
                          <a:latin typeface="Times New Roman"/>
                          <a:ea typeface="Times New Roman"/>
                        </a:rPr>
                        <a:t>Karışık bayrak yarışında (sırt, kurbağa, kelebek, serbest) sıralaması dışında yüzdüğünden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9.2</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4621">
                <a:tc>
                  <a:txBody>
                    <a:bodyPr/>
                    <a:lstStyle/>
                    <a:p>
                      <a:pPr>
                        <a:spcAft>
                          <a:spcPts val="0"/>
                        </a:spcAft>
                      </a:pPr>
                      <a:r>
                        <a:rPr lang="tr-TR" sz="2800" dirty="0">
                          <a:solidFill>
                            <a:srgbClr val="000000"/>
                          </a:solidFill>
                          <a:effectLst/>
                          <a:latin typeface="Times New Roman"/>
                          <a:ea typeface="Times New Roman"/>
                        </a:rPr>
                        <a:t>Yüzücü serbest stilde dönüş harici yüz üstü pozisyonunda olmadığından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9.2</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044621">
                <a:tc>
                  <a:txBody>
                    <a:bodyPr/>
                    <a:lstStyle/>
                    <a:p>
                      <a:pPr>
                        <a:spcAft>
                          <a:spcPts val="0"/>
                        </a:spcAft>
                      </a:pPr>
                      <a:r>
                        <a:rPr lang="tr-TR" sz="2800" dirty="0">
                          <a:solidFill>
                            <a:srgbClr val="000000"/>
                          </a:solidFill>
                          <a:effectLst/>
                          <a:latin typeface="Times New Roman"/>
                          <a:ea typeface="Times New Roman"/>
                        </a:rPr>
                        <a:t>Her bir bölüm yüzülen stilin kurallarına göre yapılmadığından ve bitirilmediğinden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600" b="1" dirty="0">
                          <a:solidFill>
                            <a:srgbClr val="FFFFFF"/>
                          </a:solidFill>
                          <a:effectLst/>
                          <a:latin typeface="Arial"/>
                          <a:ea typeface="Times New Roman"/>
                        </a:rPr>
                        <a:t>SW 9.3</a:t>
                      </a:r>
                      <a:endParaRPr lang="tr-TR" sz="16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1577046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66</a:t>
            </a:r>
            <a:endParaRPr lang="tr-TR" dirty="0">
              <a:solidFill>
                <a:schemeClr val="bg1"/>
              </a:solidFill>
            </a:endParaRPr>
          </a:p>
        </p:txBody>
      </p:sp>
      <p:sp>
        <p:nvSpPr>
          <p:cNvPr id="2" name="Dikdörtgen 1"/>
          <p:cNvSpPr/>
          <p:nvPr/>
        </p:nvSpPr>
        <p:spPr>
          <a:xfrm>
            <a:off x="27312" y="1693868"/>
            <a:ext cx="9132295" cy="4401205"/>
          </a:xfrm>
          <a:prstGeom prst="rect">
            <a:avLst/>
          </a:prstGeom>
        </p:spPr>
        <p:txBody>
          <a:bodyPr wrap="square">
            <a:spAutoFit/>
          </a:bodyPr>
          <a:lstStyle/>
          <a:p>
            <a:pPr algn="ctr"/>
            <a:r>
              <a:rPr lang="tr-TR" sz="2800" b="1" dirty="0">
                <a:solidFill>
                  <a:schemeClr val="bg1"/>
                </a:solidFill>
                <a:latin typeface="Arial" panose="020B0604020202020204" pitchFamily="34" charset="0"/>
              </a:rPr>
              <a:t>SW 10 YARIŞ (GENEL KURALLAR</a:t>
            </a:r>
            <a:r>
              <a:rPr lang="tr-TR" sz="2800" b="1" dirty="0" smtClean="0">
                <a:solidFill>
                  <a:schemeClr val="bg1"/>
                </a:solidFill>
                <a:latin typeface="Arial" panose="020B0604020202020204" pitchFamily="34" charset="0"/>
              </a:rPr>
              <a:t>)</a:t>
            </a:r>
          </a:p>
          <a:p>
            <a:pPr algn="just"/>
            <a:endParaRPr lang="tr-TR" sz="2800" b="1" u="sng" dirty="0" smtClean="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 10.1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Tüm bireysel yarışmalar ayrı cinsiyet olarak yapılmak zorundadır. </a:t>
            </a:r>
          </a:p>
          <a:p>
            <a:pPr algn="just"/>
            <a:r>
              <a:rPr lang="tr-TR" sz="2800" dirty="0" smtClean="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SW10.2</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Bir yüzücünün yarışının geçerli sayılabilmesi için tüm yarış mesafesini kendi başına tamamlamalıdır.</a:t>
            </a:r>
          </a:p>
          <a:p>
            <a:pPr algn="just"/>
            <a:r>
              <a:rPr lang="tr-TR" sz="2800" dirty="0" smtClean="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SW10.3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Yüzücü yarışa başladığı  aynı kulvarda kalmalı ve bitirmelidir. </a:t>
            </a:r>
            <a:endParaRPr lang="tr-TR" sz="2600" dirty="0"/>
          </a:p>
        </p:txBody>
      </p:sp>
    </p:spTree>
    <p:extLst>
      <p:ext uri="{BB962C8B-B14F-4D97-AF65-F5344CB8AC3E}">
        <p14:creationId xmlns:p14="http://schemas.microsoft.com/office/powerpoint/2010/main" val="13876604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67</a:t>
            </a:r>
            <a:endParaRPr lang="tr-TR" dirty="0">
              <a:solidFill>
                <a:schemeClr val="bg1"/>
              </a:solidFill>
            </a:endParaRPr>
          </a:p>
        </p:txBody>
      </p:sp>
      <p:sp>
        <p:nvSpPr>
          <p:cNvPr id="2" name="Dikdörtgen 1"/>
          <p:cNvSpPr/>
          <p:nvPr/>
        </p:nvSpPr>
        <p:spPr>
          <a:xfrm>
            <a:off x="0" y="1412776"/>
            <a:ext cx="9132295" cy="4124206"/>
          </a:xfrm>
          <a:prstGeom prst="rect">
            <a:avLst/>
          </a:prstGeom>
        </p:spPr>
        <p:txBody>
          <a:bodyPr wrap="square">
            <a:spAutoFit/>
          </a:bodyPr>
          <a:lstStyle/>
          <a:p>
            <a:pPr algn="just"/>
            <a:r>
              <a:rPr lang="tr-TR" sz="2800" b="1" dirty="0" smtClean="0">
                <a:solidFill>
                  <a:schemeClr val="bg1"/>
                </a:solidFill>
                <a:latin typeface="Arial" panose="020B0604020202020204" pitchFamily="34" charset="0"/>
              </a:rPr>
              <a:t> </a:t>
            </a:r>
            <a:r>
              <a:rPr lang="tr-TR" sz="2600" b="1" u="sng" dirty="0" smtClean="0">
                <a:solidFill>
                  <a:schemeClr val="bg1"/>
                </a:solidFill>
                <a:latin typeface="Arial" panose="020B0604020202020204" pitchFamily="34" charset="0"/>
              </a:rPr>
              <a:t>SW10.4</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Bütün yarışlarda, bir yüzücü dönerken havuzun veya kulvarın bitişine fiziksel temasta </a:t>
            </a:r>
            <a:r>
              <a:rPr lang="tr-TR" sz="2600" dirty="0" smtClean="0">
                <a:solidFill>
                  <a:schemeClr val="bg1"/>
                </a:solidFill>
                <a:latin typeface="Arial" panose="020B0604020202020204" pitchFamily="34" charset="0"/>
              </a:rPr>
              <a:t>bulunacaktır. </a:t>
            </a:r>
            <a:r>
              <a:rPr lang="tr-TR" sz="2600" dirty="0">
                <a:solidFill>
                  <a:schemeClr val="bg1"/>
                </a:solidFill>
                <a:latin typeface="Arial" panose="020B0604020202020204" pitchFamily="34" charset="0"/>
              </a:rPr>
              <a:t>Dönüşler havuz duvarından yapılmalı ve ayak veya adımla havuzun dibinden güç alınmamalıdır. </a:t>
            </a:r>
          </a:p>
          <a:p>
            <a:pPr algn="just"/>
            <a:r>
              <a:rPr lang="tr-TR" sz="2600" b="1" dirty="0">
                <a:solidFill>
                  <a:schemeClr val="bg1"/>
                </a:solidFill>
                <a:latin typeface="Arial" panose="020B0604020202020204" pitchFamily="34" charset="0"/>
              </a:rPr>
              <a:t> </a:t>
            </a:r>
          </a:p>
          <a:p>
            <a:pPr algn="just"/>
            <a:r>
              <a:rPr lang="tr-TR" sz="2600" b="1" dirty="0" smtClean="0">
                <a:solidFill>
                  <a:schemeClr val="bg1"/>
                </a:solidFill>
                <a:latin typeface="Arial" panose="020B0604020202020204" pitchFamily="34" charset="0"/>
              </a:rPr>
              <a:t> </a:t>
            </a:r>
            <a:r>
              <a:rPr lang="tr-TR" sz="2600" b="1" u="sng" dirty="0" smtClean="0">
                <a:solidFill>
                  <a:schemeClr val="bg1"/>
                </a:solidFill>
                <a:latin typeface="Arial" panose="020B0604020202020204" pitchFamily="34" charset="0"/>
              </a:rPr>
              <a:t>SW10.5</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Serbest stil yarışlarında veya karışık yarışlarının serbest stil bölümlerinde havuzun dibinde durmak bir yüzücünün diskalifiye nedeni değildir ancak yürümemelidir. </a:t>
            </a:r>
            <a:endParaRPr lang="tr-TR" sz="2600" dirty="0" smtClean="0">
              <a:solidFill>
                <a:schemeClr val="bg1"/>
              </a:solidFill>
              <a:latin typeface="Arial" panose="020B0604020202020204" pitchFamily="34" charset="0"/>
            </a:endParaRPr>
          </a:p>
          <a:p>
            <a:pPr algn="just"/>
            <a:endParaRPr lang="tr-TR" sz="2600" dirty="0" smtClean="0">
              <a:solidFill>
                <a:schemeClr val="bg1"/>
              </a:solidFill>
              <a:latin typeface="Arial" panose="020B0604020202020204" pitchFamily="34" charset="0"/>
            </a:endParaRPr>
          </a:p>
          <a:p>
            <a:pPr algn="just"/>
            <a:r>
              <a:rPr lang="tr-TR" sz="2600" b="1" dirty="0" smtClean="0">
                <a:solidFill>
                  <a:schemeClr val="bg1"/>
                </a:solidFill>
                <a:latin typeface="Arial" panose="020B0604020202020204" pitchFamily="34" charset="0"/>
              </a:rPr>
              <a:t> </a:t>
            </a:r>
            <a:r>
              <a:rPr lang="tr-TR" sz="2600" b="1" u="sng" dirty="0" smtClean="0">
                <a:solidFill>
                  <a:schemeClr val="bg1"/>
                </a:solidFill>
                <a:latin typeface="Arial" panose="020B0604020202020204" pitchFamily="34" charset="0"/>
              </a:rPr>
              <a:t>SW10.6</a:t>
            </a:r>
            <a:r>
              <a:rPr lang="tr-TR" sz="2600" b="1" dirty="0" smtClean="0">
                <a:solidFill>
                  <a:schemeClr val="bg1"/>
                </a:solidFill>
                <a:latin typeface="Arial" panose="020B0604020202020204" pitchFamily="34" charset="0"/>
              </a:rPr>
              <a:t>  </a:t>
            </a:r>
            <a:r>
              <a:rPr lang="tr-TR" sz="2600" dirty="0">
                <a:solidFill>
                  <a:schemeClr val="bg1"/>
                </a:solidFill>
                <a:latin typeface="Arial" panose="020B0604020202020204" pitchFamily="34" charset="0"/>
              </a:rPr>
              <a:t>Kulvar ipinin çekilmesine izin verilmez.</a:t>
            </a:r>
            <a:endParaRPr lang="tr-TR" sz="2600" dirty="0"/>
          </a:p>
        </p:txBody>
      </p:sp>
      <p:sp>
        <p:nvSpPr>
          <p:cNvPr id="3" name="Dikdörtgen 2"/>
          <p:cNvSpPr/>
          <p:nvPr/>
        </p:nvSpPr>
        <p:spPr>
          <a:xfrm>
            <a:off x="5436096" y="6139647"/>
            <a:ext cx="2592288" cy="523220"/>
          </a:xfrm>
          <a:prstGeom prst="rect">
            <a:avLst/>
          </a:prstGeom>
          <a:solidFill>
            <a:schemeClr val="accent2"/>
          </a:solidFill>
        </p:spPr>
        <p:txBody>
          <a:bodyPr wrap="square">
            <a:spAutoFit/>
          </a:bodyPr>
          <a:lstStyle/>
          <a:p>
            <a:pPr lvl="0" algn="just"/>
            <a:r>
              <a:rPr lang="tr-TR" sz="2800" dirty="0">
                <a:solidFill>
                  <a:prstClr val="white"/>
                </a:solidFill>
                <a:latin typeface="Arial" panose="020B0604020202020204" pitchFamily="34" charset="0"/>
                <a:hlinkClick r:id="rId2" action="ppaction://hlinkfile"/>
              </a:rPr>
              <a:t>duvara temas</a:t>
            </a:r>
            <a:endParaRPr lang="tr-TR" sz="2800" dirty="0">
              <a:solidFill>
                <a:prstClr val="white"/>
              </a:solidFill>
              <a:latin typeface="Arial" panose="020B0604020202020204" pitchFamily="34" charset="0"/>
            </a:endParaRPr>
          </a:p>
        </p:txBody>
      </p:sp>
    </p:spTree>
    <p:extLst>
      <p:ext uri="{BB962C8B-B14F-4D97-AF65-F5344CB8AC3E}">
        <p14:creationId xmlns:p14="http://schemas.microsoft.com/office/powerpoint/2010/main" val="31312454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412777"/>
            <a:ext cx="9144000" cy="5224507"/>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SW10.7</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yüzücü kendi kulvarından diğer kulvara geçerek diğer yüzücünün yüzmesine engel olur veya onu rahatsız ederse diskalifiye edilir. Eğer bu hata kasıtlı yapılmışsa baş hakem konuyu yüzücünün bağlı olduğu organa ve yarışma tertip komitesine bildirir</a:t>
            </a:r>
            <a:r>
              <a:rPr lang="tr-TR" sz="2800" dirty="0" smtClean="0">
                <a:solidFill>
                  <a:schemeClr val="bg1"/>
                </a:solidFill>
                <a:latin typeface="Arial" panose="020B0604020202020204" pitchFamily="34" charset="0"/>
              </a:rPr>
              <a:t>.</a:t>
            </a:r>
          </a:p>
          <a:p>
            <a:pPr algn="just"/>
            <a:endParaRPr lang="tr-TR" sz="2800" b="1" u="sng"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SW10.8</a:t>
            </a:r>
            <a:r>
              <a:rPr lang="tr-TR" sz="2800" b="1" dirty="0" smtClean="0">
                <a:solidFill>
                  <a:schemeClr val="bg1"/>
                </a:solidFill>
                <a:latin typeface="Arial" panose="020B0604020202020204" pitchFamily="34" charset="0"/>
              </a:rPr>
              <a:t>  </a:t>
            </a:r>
            <a:r>
              <a:rPr lang="tr-TR" sz="2750" dirty="0" smtClean="0">
                <a:solidFill>
                  <a:schemeClr val="bg1"/>
                </a:solidFill>
                <a:latin typeface="Arial" panose="020B0604020202020204" pitchFamily="34" charset="0"/>
              </a:rPr>
              <a:t>Hiçbir </a:t>
            </a:r>
            <a:r>
              <a:rPr lang="tr-TR" sz="2750" dirty="0">
                <a:solidFill>
                  <a:schemeClr val="bg1"/>
                </a:solidFill>
                <a:latin typeface="Arial" panose="020B0604020202020204" pitchFamily="34" charset="0"/>
              </a:rPr>
              <a:t>yüzücü hızına, suda batmamasına, yüzme kabiliyetine veya yarışta dayanıklılığına yardımcı olacak (perdeli eldiven, palet, yelek ve bunun gibi) hiçbir alet kullanamaz veya giyemez. </a:t>
            </a:r>
            <a:r>
              <a:rPr lang="tr-TR" sz="2750" dirty="0" smtClean="0">
                <a:solidFill>
                  <a:schemeClr val="bg1"/>
                </a:solidFill>
                <a:latin typeface="Arial" panose="020B0604020202020204" pitchFamily="34" charset="0"/>
              </a:rPr>
              <a:t>Yüzücü </a:t>
            </a:r>
            <a:r>
              <a:rPr lang="tr-TR" sz="2750" dirty="0">
                <a:solidFill>
                  <a:schemeClr val="bg1"/>
                </a:solidFill>
                <a:latin typeface="Arial" panose="020B0604020202020204" pitchFamily="34" charset="0"/>
              </a:rPr>
              <a:t>gözlüğü kullanabilir. </a:t>
            </a:r>
            <a:r>
              <a:rPr lang="tr-TR" sz="2750" dirty="0">
                <a:solidFill>
                  <a:srgbClr val="FFFF00"/>
                </a:solidFill>
                <a:latin typeface="Arial" panose="020B0604020202020204" pitchFamily="34" charset="0"/>
              </a:rPr>
              <a:t>FINA Tıp Komitesi tarafından onaylanmadıkça vücut üzerindeki bandın hiçbir türüne izin verilmez. </a:t>
            </a:r>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68</a:t>
            </a:r>
            <a:endParaRPr lang="tr-TR" dirty="0">
              <a:solidFill>
                <a:schemeClr val="bg1"/>
              </a:solidFill>
            </a:endParaRPr>
          </a:p>
        </p:txBody>
      </p:sp>
    </p:spTree>
    <p:extLst>
      <p:ext uri="{BB962C8B-B14F-4D97-AF65-F5344CB8AC3E}">
        <p14:creationId xmlns:p14="http://schemas.microsoft.com/office/powerpoint/2010/main" val="2243002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69</a:t>
            </a:r>
            <a:endParaRPr lang="tr-TR" dirty="0">
              <a:solidFill>
                <a:schemeClr val="bg1"/>
              </a:solidFill>
            </a:endParaRPr>
          </a:p>
        </p:txBody>
      </p:sp>
      <p:sp>
        <p:nvSpPr>
          <p:cNvPr id="2" name="Dikdörtgen 1"/>
          <p:cNvSpPr/>
          <p:nvPr/>
        </p:nvSpPr>
        <p:spPr>
          <a:xfrm>
            <a:off x="11705" y="1700808"/>
            <a:ext cx="9132295"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SW10.9</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Kendisini ilgilendirmeyen bir yarışta bütün yüzücüler yarışı bitirmeden </a:t>
            </a:r>
            <a:r>
              <a:rPr lang="tr-TR" sz="2800" dirty="0">
                <a:solidFill>
                  <a:schemeClr val="bg1"/>
                </a:solidFill>
                <a:latin typeface="Arial" panose="020B0604020202020204" pitchFamily="34" charset="0"/>
              </a:rPr>
              <a:t>yani yarış devam ederken suya giren yüzücü katılacağı ilk yarışta diskalifiye edilmiş olacaktır. </a:t>
            </a:r>
          </a:p>
          <a:p>
            <a:pPr algn="just"/>
            <a:r>
              <a:rPr lang="tr-TR" sz="2800" b="1" u="sng"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SW10.10</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Her bayrak takımında 4 yüzücü olacaktır. Mixed  (karma) bayrak yarışları yüzülebilir</a:t>
            </a:r>
            <a:r>
              <a:rPr lang="tr-TR" sz="2800" dirty="0" smtClean="0">
                <a:solidFill>
                  <a:schemeClr val="bg1"/>
                </a:solidFill>
                <a:latin typeface="Arial" panose="020B0604020202020204" pitchFamily="34" charset="0"/>
              </a:rPr>
              <a:t>. Bunlar </a:t>
            </a:r>
            <a:r>
              <a:rPr lang="tr-TR" sz="2800" dirty="0">
                <a:solidFill>
                  <a:schemeClr val="bg1"/>
                </a:solidFill>
                <a:latin typeface="Arial" panose="020B0604020202020204" pitchFamily="34" charset="0"/>
              </a:rPr>
              <a:t>2 bayan ve 2 erkek sporcudan oluşmalıdır. Bu yarışlarda elde edilen dereceler giriş yada rekor amaçlı kullanılamaz.</a:t>
            </a:r>
            <a:endParaRPr lang="tr-TR" dirty="0"/>
          </a:p>
        </p:txBody>
      </p:sp>
    </p:spTree>
    <p:extLst>
      <p:ext uri="{BB962C8B-B14F-4D97-AF65-F5344CB8AC3E}">
        <p14:creationId xmlns:p14="http://schemas.microsoft.com/office/powerpoint/2010/main" val="32121892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70</a:t>
            </a:r>
            <a:endParaRPr lang="tr-TR" dirty="0">
              <a:solidFill>
                <a:schemeClr val="bg1"/>
              </a:solidFill>
            </a:endParaRPr>
          </a:p>
        </p:txBody>
      </p:sp>
      <p:sp>
        <p:nvSpPr>
          <p:cNvPr id="2" name="Dikdörtgen 1"/>
          <p:cNvSpPr/>
          <p:nvPr/>
        </p:nvSpPr>
        <p:spPr>
          <a:xfrm>
            <a:off x="11705" y="1484784"/>
            <a:ext cx="9132295" cy="4401205"/>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SW10.11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Bayrak </a:t>
            </a:r>
            <a:r>
              <a:rPr lang="tr-TR" sz="2800" dirty="0">
                <a:solidFill>
                  <a:schemeClr val="bg1"/>
                </a:solidFill>
                <a:latin typeface="Arial" panose="020B0604020202020204" pitchFamily="34" charset="0"/>
              </a:rPr>
              <a:t>yarışlarında bir önceki takım arkadaşı varış duvarına dokunmadan ayakları çıkış platformundan ayrılan yüzücünün </a:t>
            </a:r>
            <a:r>
              <a:rPr lang="tr-TR" sz="2800" dirty="0" smtClean="0">
                <a:solidFill>
                  <a:schemeClr val="bg1"/>
                </a:solidFill>
                <a:latin typeface="Arial" panose="020B0604020202020204" pitchFamily="34" charset="0"/>
              </a:rPr>
              <a:t>takımı, </a:t>
            </a:r>
            <a:r>
              <a:rPr lang="tr-TR" sz="2800" dirty="0">
                <a:solidFill>
                  <a:schemeClr val="bg1"/>
                </a:solidFill>
                <a:latin typeface="Arial" panose="020B0604020202020204" pitchFamily="34" charset="0"/>
              </a:rPr>
              <a:t>hatalı yüzücü başlangıç noktasına geri dönmezse diskalifiye edilir. Ancak başlama platformuna dönmesi gerekmez. </a:t>
            </a:r>
          </a:p>
          <a:p>
            <a:pPr algn="just"/>
            <a:r>
              <a:rPr lang="tr-TR" sz="2800" b="1" u="sng" dirty="0">
                <a:solidFill>
                  <a:schemeClr val="bg1"/>
                </a:solidFill>
                <a:latin typeface="Arial" panose="020B0604020202020204" pitchFamily="34" charset="0"/>
              </a:rPr>
              <a:t> </a:t>
            </a:r>
          </a:p>
          <a:p>
            <a:pPr algn="just"/>
            <a:r>
              <a:rPr lang="tr-TR" sz="2800" b="1" u="sng" dirty="0" smtClean="0">
                <a:solidFill>
                  <a:schemeClr val="bg1"/>
                </a:solidFill>
                <a:latin typeface="Arial" panose="020B0604020202020204" pitchFamily="34" charset="0"/>
              </a:rPr>
              <a:t>SW10.12</a:t>
            </a:r>
            <a:r>
              <a:rPr lang="tr-TR" sz="2800" b="1"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Bir bayrak takımının öngörülen mesafeyi yüzmek </a:t>
            </a:r>
            <a:r>
              <a:rPr lang="tr-TR" sz="2800" dirty="0" smtClean="0">
                <a:solidFill>
                  <a:schemeClr val="bg1"/>
                </a:solidFill>
                <a:latin typeface="Arial" panose="020B0604020202020204" pitchFamily="34" charset="0"/>
              </a:rPr>
              <a:t>için </a:t>
            </a:r>
            <a:r>
              <a:rPr lang="tr-TR" sz="2800" dirty="0">
                <a:solidFill>
                  <a:schemeClr val="bg1"/>
                </a:solidFill>
                <a:latin typeface="Arial" panose="020B0604020202020204" pitchFamily="34" charset="0"/>
              </a:rPr>
              <a:t>belirlenen </a:t>
            </a:r>
            <a:r>
              <a:rPr lang="tr-TR" sz="2800" dirty="0" smtClean="0">
                <a:solidFill>
                  <a:schemeClr val="bg1"/>
                </a:solidFill>
                <a:latin typeface="Arial" panose="020B0604020202020204" pitchFamily="34" charset="0"/>
              </a:rPr>
              <a:t>yüzücülerinden, </a:t>
            </a:r>
            <a:r>
              <a:rPr lang="tr-TR" sz="2800" dirty="0">
                <a:solidFill>
                  <a:schemeClr val="bg1"/>
                </a:solidFill>
                <a:latin typeface="Arial" panose="020B0604020202020204" pitchFamily="34" charset="0"/>
              </a:rPr>
              <a:t>başka bir elemanı bütün takımlar yarışı tamamlamadan, yarış esnasında suya girerse o bayrak takımı diskalifiye edilir. </a:t>
            </a:r>
            <a:endParaRPr lang="tr-TR" dirty="0"/>
          </a:p>
        </p:txBody>
      </p:sp>
      <p:sp>
        <p:nvSpPr>
          <p:cNvPr id="3" name="Dikdörtgen 2"/>
          <p:cNvSpPr/>
          <p:nvPr/>
        </p:nvSpPr>
        <p:spPr>
          <a:xfrm>
            <a:off x="4843598" y="5964566"/>
            <a:ext cx="3624710" cy="523220"/>
          </a:xfrm>
          <a:prstGeom prst="rect">
            <a:avLst/>
          </a:prstGeom>
          <a:solidFill>
            <a:schemeClr val="accent2"/>
          </a:solidFill>
        </p:spPr>
        <p:txBody>
          <a:bodyPr wrap="none">
            <a:spAutoFit/>
          </a:bodyPr>
          <a:lstStyle/>
          <a:p>
            <a:pPr lvl="0" algn="just"/>
            <a:r>
              <a:rPr lang="tr-TR" sz="2800" dirty="0" smtClean="0">
                <a:solidFill>
                  <a:prstClr val="white"/>
                </a:solidFill>
                <a:latin typeface="Arial" panose="020B0604020202020204" pitchFamily="34" charset="0"/>
                <a:hlinkClick r:id="rId2" action="ppaction://hlinkfile"/>
              </a:rPr>
              <a:t>bayrak değişimi bitiriş</a:t>
            </a:r>
            <a:endParaRPr lang="tr-TR" dirty="0">
              <a:solidFill>
                <a:prstClr val="black"/>
              </a:solidFill>
            </a:endParaRPr>
          </a:p>
        </p:txBody>
      </p:sp>
    </p:spTree>
    <p:extLst>
      <p:ext uri="{BB962C8B-B14F-4D97-AF65-F5344CB8AC3E}">
        <p14:creationId xmlns:p14="http://schemas.microsoft.com/office/powerpoint/2010/main" val="42630846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71</a:t>
            </a:r>
            <a:endParaRPr lang="tr-TR" dirty="0">
              <a:solidFill>
                <a:schemeClr val="bg1"/>
              </a:solidFill>
            </a:endParaRPr>
          </a:p>
        </p:txBody>
      </p:sp>
      <p:sp>
        <p:nvSpPr>
          <p:cNvPr id="2" name="Dikdörtgen 1"/>
          <p:cNvSpPr/>
          <p:nvPr/>
        </p:nvSpPr>
        <p:spPr>
          <a:xfrm>
            <a:off x="0" y="1916832"/>
            <a:ext cx="9132295" cy="3970318"/>
          </a:xfrm>
          <a:prstGeom prst="rect">
            <a:avLst/>
          </a:prstGeom>
        </p:spPr>
        <p:txBody>
          <a:bodyPr wrap="square">
            <a:spAutoFit/>
          </a:bodyPr>
          <a:lstStyle/>
          <a:p>
            <a:pPr algn="just"/>
            <a:r>
              <a:rPr lang="tr-TR" sz="2800" b="1" u="sng" dirty="0" smtClean="0">
                <a:solidFill>
                  <a:schemeClr val="bg1"/>
                </a:solidFill>
                <a:latin typeface="Arial" panose="020B0604020202020204" pitchFamily="34" charset="0"/>
              </a:rPr>
              <a:t>SW10.13</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Yarış </a:t>
            </a:r>
            <a:r>
              <a:rPr lang="tr-TR" sz="2800" dirty="0">
                <a:solidFill>
                  <a:schemeClr val="bg1"/>
                </a:solidFill>
                <a:latin typeface="Arial" panose="020B0604020202020204" pitchFamily="34" charset="0"/>
              </a:rPr>
              <a:t>başlamadan önce bayrak takımının yüzücüleri ve yarışma sıraları belirlenmelidir. Takımı oluşturan yüzücülerden </a:t>
            </a:r>
            <a:r>
              <a:rPr lang="tr-TR" sz="2800" dirty="0" smtClean="0">
                <a:solidFill>
                  <a:schemeClr val="bg1"/>
                </a:solidFill>
                <a:latin typeface="Arial" panose="020B0604020202020204" pitchFamily="34" charset="0"/>
              </a:rPr>
              <a:t>her biri </a:t>
            </a:r>
            <a:r>
              <a:rPr lang="tr-TR" sz="2800" dirty="0">
                <a:solidFill>
                  <a:schemeClr val="bg1"/>
                </a:solidFill>
                <a:latin typeface="Arial" panose="020B0604020202020204" pitchFamily="34" charset="0"/>
              </a:rPr>
              <a:t>yarışta sadece bir kez yüzebilir. </a:t>
            </a:r>
            <a:r>
              <a:rPr lang="tr-TR" sz="2800" dirty="0">
                <a:solidFill>
                  <a:srgbClr val="FFFF00"/>
                </a:solidFill>
                <a:latin typeface="Arial" panose="020B0604020202020204" pitchFamily="34" charset="0"/>
              </a:rPr>
              <a:t>Bayrak yarışına katılacak yüzücülerin sırası bu yarışlar </a:t>
            </a:r>
            <a:r>
              <a:rPr lang="tr-TR" sz="2800" dirty="0" smtClean="0">
                <a:solidFill>
                  <a:srgbClr val="FFFF00"/>
                </a:solidFill>
                <a:latin typeface="Arial" panose="020B0604020202020204" pitchFamily="34" charset="0"/>
              </a:rPr>
              <a:t>için sekretaryaya </a:t>
            </a:r>
            <a:r>
              <a:rPr lang="tr-TR" sz="2800" dirty="0">
                <a:solidFill>
                  <a:srgbClr val="FFFF00"/>
                </a:solidFill>
                <a:latin typeface="Arial" panose="020B0604020202020204" pitchFamily="34" charset="0"/>
              </a:rPr>
              <a:t>verilen listelerin dışına çıkmamak koşulu ile seçmelerle final yarışları arasında değişiklik yapılabilir. Verilen sıraya göre yüzülmemesi diskalifiye nedenidir. Yedekler, sadece sağlık ilkyardım belgesi (rapor) ile yarışta yer alabilir.</a:t>
            </a:r>
            <a:endParaRPr lang="tr-TR" dirty="0">
              <a:solidFill>
                <a:srgbClr val="FFFF00"/>
              </a:solidFill>
            </a:endParaRPr>
          </a:p>
        </p:txBody>
      </p:sp>
    </p:spTree>
    <p:extLst>
      <p:ext uri="{BB962C8B-B14F-4D97-AF65-F5344CB8AC3E}">
        <p14:creationId xmlns:p14="http://schemas.microsoft.com/office/powerpoint/2010/main" val="15314673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386" y="1412776"/>
            <a:ext cx="9151385" cy="5586145"/>
          </a:xfrm>
          <a:prstGeom prst="rect">
            <a:avLst/>
          </a:prstGeom>
        </p:spPr>
        <p:txBody>
          <a:bodyPr wrap="square">
            <a:spAutoFit/>
          </a:bodyPr>
          <a:lstStyle/>
          <a:p>
            <a:pPr algn="just"/>
            <a:r>
              <a:rPr lang="tr-TR" sz="2500" b="1" u="sng" dirty="0" smtClean="0">
                <a:solidFill>
                  <a:schemeClr val="bg1"/>
                </a:solidFill>
                <a:latin typeface="Arial" panose="020B0604020202020204" pitchFamily="34" charset="0"/>
              </a:rPr>
              <a:t>SW10.14</a:t>
            </a:r>
            <a:r>
              <a:rPr lang="tr-TR" sz="2500" b="1" dirty="0" smtClean="0">
                <a:solidFill>
                  <a:schemeClr val="bg1"/>
                </a:solidFill>
                <a:latin typeface="Arial" panose="020B0604020202020204" pitchFamily="34" charset="0"/>
              </a:rPr>
              <a:t>  </a:t>
            </a:r>
            <a:r>
              <a:rPr lang="tr-TR" sz="2500" dirty="0">
                <a:solidFill>
                  <a:schemeClr val="bg1"/>
                </a:solidFill>
                <a:latin typeface="Arial" panose="020B0604020202020204" pitchFamily="34" charset="0"/>
              </a:rPr>
              <a:t>Yarışını tamamlamış veya bayrak yarışında kendi mesafesini </a:t>
            </a:r>
            <a:r>
              <a:rPr lang="tr-TR" sz="2500" dirty="0" smtClean="0">
                <a:solidFill>
                  <a:schemeClr val="bg1"/>
                </a:solidFill>
                <a:latin typeface="Arial" panose="020B0604020202020204" pitchFamily="34" charset="0"/>
              </a:rPr>
              <a:t>tamamlamış </a:t>
            </a:r>
            <a:r>
              <a:rPr lang="tr-TR" sz="2500" dirty="0">
                <a:solidFill>
                  <a:schemeClr val="bg1"/>
                </a:solidFill>
                <a:latin typeface="Arial" panose="020B0604020202020204" pitchFamily="34" charset="0"/>
              </a:rPr>
              <a:t>bir yüzücü henüz yarışını bitirmemiş diğer yüzücüyü engellemeden mümkün olan en kısa zamanda havuzu </a:t>
            </a:r>
            <a:r>
              <a:rPr lang="tr-TR" sz="2500" dirty="0" smtClean="0">
                <a:solidFill>
                  <a:schemeClr val="bg1"/>
                </a:solidFill>
                <a:latin typeface="Arial" panose="020B0604020202020204" pitchFamily="34" charset="0"/>
              </a:rPr>
              <a:t>terk etmelidir. </a:t>
            </a:r>
            <a:r>
              <a:rPr lang="tr-TR" sz="2500" dirty="0">
                <a:solidFill>
                  <a:schemeClr val="bg1"/>
                </a:solidFill>
                <a:latin typeface="Arial" panose="020B0604020202020204" pitchFamily="34" charset="0"/>
              </a:rPr>
              <a:t>Aksi taktirde hatayı yapan yüzücü veya onun takımı diskalifiye edilir. </a:t>
            </a:r>
          </a:p>
          <a:p>
            <a:pPr algn="just"/>
            <a:r>
              <a:rPr lang="tr-TR" sz="2500" dirty="0">
                <a:solidFill>
                  <a:schemeClr val="bg1"/>
                </a:solidFill>
                <a:latin typeface="Arial" panose="020B0604020202020204" pitchFamily="34" charset="0"/>
              </a:rPr>
              <a:t> </a:t>
            </a:r>
          </a:p>
          <a:p>
            <a:pPr algn="just"/>
            <a:r>
              <a:rPr lang="tr-TR" sz="2500" b="1" u="sng" dirty="0" smtClean="0">
                <a:solidFill>
                  <a:schemeClr val="bg1"/>
                </a:solidFill>
                <a:latin typeface="Arial" panose="020B0604020202020204" pitchFamily="34" charset="0"/>
              </a:rPr>
              <a:t>SW10.15</a:t>
            </a:r>
            <a:r>
              <a:rPr lang="tr-TR" sz="2500" b="1" dirty="0" smtClean="0">
                <a:solidFill>
                  <a:schemeClr val="bg1"/>
                </a:solidFill>
                <a:latin typeface="Arial" panose="020B0604020202020204" pitchFamily="34" charset="0"/>
              </a:rPr>
              <a:t>   </a:t>
            </a:r>
            <a:r>
              <a:rPr lang="tr-TR" sz="2500" dirty="0" smtClean="0">
                <a:solidFill>
                  <a:schemeClr val="bg1"/>
                </a:solidFill>
                <a:latin typeface="Arial" panose="020B0604020202020204" pitchFamily="34" charset="0"/>
              </a:rPr>
              <a:t>Her </a:t>
            </a:r>
            <a:r>
              <a:rPr lang="tr-TR" sz="2500" dirty="0">
                <a:solidFill>
                  <a:schemeClr val="bg1"/>
                </a:solidFill>
                <a:latin typeface="Arial" panose="020B0604020202020204" pitchFamily="34" charset="0"/>
              </a:rPr>
              <a:t>hangi bir hata yüzünden bir yüzücünün başarılı olma şansı tehlikeye sokulmuşsa, baş hakem  bu yüzücüyü bir sonraki seride yüzdürmeye veya hata finalde ya da seçmelerin son serisinde meydana gelmişse finalin veya seçmelerin son serisinin tekrarlanmasına karar verme yetkisine sahiptir. </a:t>
            </a:r>
          </a:p>
          <a:p>
            <a:pPr algn="just"/>
            <a:r>
              <a:rPr lang="tr-TR" sz="2500" dirty="0">
                <a:solidFill>
                  <a:schemeClr val="bg1"/>
                </a:solidFill>
                <a:latin typeface="Arial" panose="020B0604020202020204" pitchFamily="34" charset="0"/>
              </a:rPr>
              <a:t> </a:t>
            </a:r>
          </a:p>
          <a:p>
            <a:pPr algn="just"/>
            <a:r>
              <a:rPr lang="tr-TR" sz="2500" b="1" u="sng" dirty="0" smtClean="0">
                <a:solidFill>
                  <a:schemeClr val="bg1"/>
                </a:solidFill>
                <a:latin typeface="Arial" panose="020B0604020202020204" pitchFamily="34" charset="0"/>
              </a:rPr>
              <a:t>SW10.16</a:t>
            </a:r>
            <a:r>
              <a:rPr lang="tr-TR" sz="2500" b="1" dirty="0" smtClean="0">
                <a:solidFill>
                  <a:schemeClr val="bg1"/>
                </a:solidFill>
                <a:latin typeface="Arial" panose="020B0604020202020204" pitchFamily="34" charset="0"/>
              </a:rPr>
              <a:t>  </a:t>
            </a:r>
            <a:r>
              <a:rPr lang="tr-TR" sz="2500" dirty="0">
                <a:solidFill>
                  <a:schemeClr val="bg1"/>
                </a:solidFill>
                <a:latin typeface="Arial" panose="020B0604020202020204" pitchFamily="34" charset="0"/>
              </a:rPr>
              <a:t>Kuvvetlendirici, hız yapıcı herhangi bir alet veya bunun için hazırlanmış bir plan kullanılmaz.</a:t>
            </a:r>
            <a:endParaRPr lang="tr-TR" sz="2500" dirty="0"/>
          </a:p>
        </p:txBody>
      </p:sp>
      <p:sp>
        <p:nvSpPr>
          <p:cNvPr id="9" name="Metin kutusu 8"/>
          <p:cNvSpPr txBox="1"/>
          <p:nvPr/>
        </p:nvSpPr>
        <p:spPr>
          <a:xfrm>
            <a:off x="8604448" y="6488668"/>
            <a:ext cx="432048" cy="369332"/>
          </a:xfrm>
          <a:prstGeom prst="rect">
            <a:avLst/>
          </a:prstGeom>
          <a:noFill/>
        </p:spPr>
        <p:txBody>
          <a:bodyPr wrap="square" rtlCol="0">
            <a:spAutoFit/>
          </a:bodyPr>
          <a:lstStyle/>
          <a:p>
            <a:r>
              <a:rPr lang="tr-TR" dirty="0" smtClean="0">
                <a:solidFill>
                  <a:schemeClr val="bg1"/>
                </a:solidFill>
              </a:rPr>
              <a:t>72</a:t>
            </a:r>
            <a:endParaRPr lang="tr-TR" dirty="0">
              <a:solidFill>
                <a:schemeClr val="bg1"/>
              </a:solidFill>
            </a:endParaRPr>
          </a:p>
        </p:txBody>
      </p:sp>
    </p:spTree>
    <p:extLst>
      <p:ext uri="{BB962C8B-B14F-4D97-AF65-F5344CB8AC3E}">
        <p14:creationId xmlns:p14="http://schemas.microsoft.com/office/powerpoint/2010/main" val="33303075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r>
              <a:rPr lang="tr-TR" smtClean="0"/>
              <a:t>1</a:t>
            </a:r>
            <a:endParaRPr lang="tr-TR" dirty="0"/>
          </a:p>
        </p:txBody>
      </p:sp>
      <p:sp>
        <p:nvSpPr>
          <p:cNvPr id="4" name="Slayt Numarası Yer Tutucusu 3"/>
          <p:cNvSpPr>
            <a:spLocks noGrp="1"/>
          </p:cNvSpPr>
          <p:nvPr>
            <p:ph type="sldNum" sz="quarter" idx="12"/>
          </p:nvPr>
        </p:nvSpPr>
        <p:spPr/>
        <p:txBody>
          <a:bodyPr/>
          <a:lstStyle/>
          <a:p>
            <a:r>
              <a:rPr lang="tr-TR" smtClean="0"/>
              <a:t>1</a:t>
            </a: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1900589065"/>
              </p:ext>
            </p:extLst>
          </p:nvPr>
        </p:nvGraphicFramePr>
        <p:xfrm>
          <a:off x="107504" y="188640"/>
          <a:ext cx="8928992" cy="6480720"/>
        </p:xfrm>
        <a:graphic>
          <a:graphicData uri="http://schemas.openxmlformats.org/drawingml/2006/table">
            <a:tbl>
              <a:tblPr firstRow="1" firstCol="1" bandRow="1"/>
              <a:tblGrid>
                <a:gridCol w="8095887"/>
                <a:gridCol w="833105"/>
              </a:tblGrid>
              <a:tr h="571290">
                <a:tc gridSpan="2">
                  <a:txBody>
                    <a:bodyPr/>
                    <a:lstStyle/>
                    <a:p>
                      <a:pPr>
                        <a:spcAft>
                          <a:spcPts val="0"/>
                        </a:spcAft>
                      </a:pPr>
                      <a:r>
                        <a:rPr lang="tr-TR" sz="2800" b="1" dirty="0">
                          <a:solidFill>
                            <a:srgbClr val="FFFFFF"/>
                          </a:solidFill>
                          <a:effectLst/>
                          <a:latin typeface="Arial"/>
                          <a:ea typeface="Times New Roman"/>
                        </a:rPr>
                        <a:t>YARIŞ</a:t>
                      </a:r>
                      <a:endParaRPr lang="tr-TR" sz="2800" dirty="0">
                        <a:effectLst/>
                        <a:latin typeface="Times New Roman"/>
                        <a:ea typeface="Times New Roman"/>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hMerge="1">
                  <a:txBody>
                    <a:bodyPr/>
                    <a:lstStyle/>
                    <a:p>
                      <a:endParaRPr lang="tr-TR"/>
                    </a:p>
                  </a:txBody>
                  <a:tcPr/>
                </a:tc>
              </a:tr>
              <a:tr h="1168801">
                <a:tc>
                  <a:txBody>
                    <a:bodyPr/>
                    <a:lstStyle/>
                    <a:p>
                      <a:pPr>
                        <a:spcAft>
                          <a:spcPts val="0"/>
                        </a:spcAft>
                      </a:pPr>
                      <a:r>
                        <a:rPr lang="tr-TR" sz="2800" dirty="0">
                          <a:solidFill>
                            <a:srgbClr val="000000"/>
                          </a:solidFill>
                          <a:effectLst/>
                          <a:latin typeface="Times New Roman"/>
                          <a:ea typeface="Times New Roman"/>
                        </a:rPr>
                        <a:t>Bir yüzücü sıralamaya girebilmesi için öngörülen mesafeyi tek başına yüzüp bitirmediğinden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10.2</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584400">
                <a:tc>
                  <a:txBody>
                    <a:bodyPr/>
                    <a:lstStyle/>
                    <a:p>
                      <a:pPr>
                        <a:spcAft>
                          <a:spcPts val="0"/>
                        </a:spcAft>
                      </a:pPr>
                      <a:r>
                        <a:rPr lang="tr-TR" sz="2800" dirty="0">
                          <a:solidFill>
                            <a:srgbClr val="000000"/>
                          </a:solidFill>
                          <a:effectLst/>
                          <a:latin typeface="Times New Roman"/>
                          <a:ea typeface="Times New Roman"/>
                        </a:rPr>
                        <a:t>Yüzücü yarışı başladığı kulvarda bitirmediğinden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10.3</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909314">
                <a:tc>
                  <a:txBody>
                    <a:bodyPr/>
                    <a:lstStyle/>
                    <a:p>
                      <a:pPr>
                        <a:spcAft>
                          <a:spcPts val="0"/>
                        </a:spcAft>
                      </a:pPr>
                      <a:r>
                        <a:rPr lang="tr-TR" sz="2800" dirty="0">
                          <a:solidFill>
                            <a:srgbClr val="000000"/>
                          </a:solidFill>
                          <a:effectLst/>
                          <a:latin typeface="Times New Roman"/>
                          <a:ea typeface="Times New Roman"/>
                        </a:rPr>
                        <a:t>Yüzücü her bir dönüşte ve bitirişte havuzun duvarına temas etmediğinden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909314">
                <a:tc>
                  <a:txBody>
                    <a:bodyPr/>
                    <a:lstStyle/>
                    <a:p>
                      <a:pPr>
                        <a:spcAft>
                          <a:spcPts val="0"/>
                        </a:spcAft>
                      </a:pPr>
                      <a:r>
                        <a:rPr lang="tr-TR" sz="2800" dirty="0">
                          <a:solidFill>
                            <a:srgbClr val="000000"/>
                          </a:solidFill>
                          <a:effectLst/>
                          <a:latin typeface="Times New Roman"/>
                          <a:ea typeface="Times New Roman"/>
                        </a:rPr>
                        <a:t>Yüzücü havuz tabanına bastığından veya havuz dibine basarak ittiğinden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10.4</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584400">
                <a:tc>
                  <a:txBody>
                    <a:bodyPr/>
                    <a:lstStyle/>
                    <a:p>
                      <a:pPr>
                        <a:spcAft>
                          <a:spcPts val="0"/>
                        </a:spcAft>
                      </a:pPr>
                      <a:r>
                        <a:rPr lang="tr-TR" sz="2800" dirty="0">
                          <a:solidFill>
                            <a:srgbClr val="000000"/>
                          </a:solidFill>
                          <a:effectLst/>
                          <a:latin typeface="Times New Roman"/>
                          <a:ea typeface="Times New Roman"/>
                        </a:rPr>
                        <a:t>Yüzücü kulvar ipin çektiğinden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10.6</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584400">
                <a:tc>
                  <a:txBody>
                    <a:bodyPr/>
                    <a:lstStyle/>
                    <a:p>
                      <a:pPr>
                        <a:spcAft>
                          <a:spcPts val="0"/>
                        </a:spcAft>
                      </a:pPr>
                      <a:r>
                        <a:rPr lang="tr-TR" sz="2800" dirty="0">
                          <a:solidFill>
                            <a:srgbClr val="000000"/>
                          </a:solidFill>
                          <a:effectLst/>
                          <a:latin typeface="Times New Roman"/>
                          <a:ea typeface="Times New Roman"/>
                        </a:rPr>
                        <a:t>Yüzücü kendi kulvarından diğer kulvara geçtiğinden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10.7</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1168801">
                <a:tc>
                  <a:txBody>
                    <a:bodyPr/>
                    <a:lstStyle/>
                    <a:p>
                      <a:pPr>
                        <a:spcAft>
                          <a:spcPts val="0"/>
                        </a:spcAft>
                      </a:pPr>
                      <a:r>
                        <a:rPr lang="tr-TR" sz="2800" dirty="0">
                          <a:solidFill>
                            <a:srgbClr val="000000"/>
                          </a:solidFill>
                          <a:effectLst/>
                          <a:latin typeface="Times New Roman"/>
                          <a:ea typeface="Times New Roman"/>
                        </a:rPr>
                        <a:t>Yüzücü vücudunun herhangi bir yerinde doktor tarafından onaylanmayan medikal bant kullandığından </a:t>
                      </a:r>
                      <a:endParaRPr lang="tr-TR" sz="2800" dirty="0">
                        <a:effectLst/>
                        <a:latin typeface="Times New Roman"/>
                        <a:ea typeface="Times New Roman"/>
                      </a:endParaRPr>
                    </a:p>
                  </a:txBody>
                  <a:tcPr marL="68580" marR="68580" marT="0" marB="0">
                    <a:lnL w="12700" cap="flat" cmpd="sng" algn="ctr">
                      <a:solidFill>
                        <a:srgbClr val="1F4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spcAft>
                          <a:spcPts val="0"/>
                        </a:spcAft>
                      </a:pPr>
                      <a:r>
                        <a:rPr lang="tr-TR" sz="1400" b="1" dirty="0">
                          <a:solidFill>
                            <a:srgbClr val="FFFFFF"/>
                          </a:solidFill>
                          <a:effectLst/>
                          <a:latin typeface="Arial"/>
                          <a:ea typeface="Times New Roman"/>
                        </a:rPr>
                        <a:t>SW 10.8</a:t>
                      </a:r>
                      <a:endParaRPr lang="tr-TR" sz="1400" dirty="0">
                        <a:effectLst/>
                        <a:latin typeface="Times New Roman"/>
                        <a:ea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1648542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05" y="1484784"/>
            <a:ext cx="9132295" cy="5262979"/>
          </a:xfrm>
          <a:prstGeom prst="rect">
            <a:avLst/>
          </a:prstGeom>
        </p:spPr>
        <p:txBody>
          <a:bodyPr wrap="square">
            <a:spAutoFit/>
          </a:bodyPr>
          <a:lstStyle/>
          <a:p>
            <a:pPr algn="ctr"/>
            <a:r>
              <a:rPr lang="tr-TR" sz="2800" b="1" dirty="0">
                <a:solidFill>
                  <a:schemeClr val="bg1"/>
                </a:solidFill>
                <a:latin typeface="Arial" panose="020B0604020202020204" pitchFamily="34" charset="0"/>
              </a:rPr>
              <a:t>SW 11     ZAMANLAMA </a:t>
            </a:r>
            <a:endParaRPr lang="tr-TR" sz="2800" b="1" dirty="0" smtClean="0">
              <a:solidFill>
                <a:schemeClr val="bg1"/>
              </a:solidFill>
              <a:latin typeface="Arial" panose="020B0604020202020204" pitchFamily="34" charset="0"/>
            </a:endParaRPr>
          </a:p>
          <a:p>
            <a:pPr algn="just"/>
            <a:endParaRPr lang="tr-TR" sz="2800" b="1" dirty="0">
              <a:solidFill>
                <a:schemeClr val="bg1"/>
              </a:solidFill>
              <a:latin typeface="Arial" panose="020B0604020202020204" pitchFamily="34" charset="0"/>
            </a:endParaRPr>
          </a:p>
          <a:p>
            <a:pPr algn="just"/>
            <a:r>
              <a:rPr lang="tr-TR" sz="2800" b="1" u="sng" dirty="0" smtClean="0">
                <a:solidFill>
                  <a:schemeClr val="bg1"/>
                </a:solidFill>
                <a:latin typeface="Arial" panose="020B0604020202020204" pitchFamily="34" charset="0"/>
              </a:rPr>
              <a:t>SW11.1</a:t>
            </a:r>
            <a:r>
              <a:rPr lang="tr-TR" sz="2800" b="1" dirty="0" smtClean="0">
                <a:solidFill>
                  <a:schemeClr val="bg1"/>
                </a:solidFill>
                <a:latin typeface="Arial" panose="020B0604020202020204" pitchFamily="34" charset="0"/>
              </a:rPr>
              <a:t> </a:t>
            </a:r>
            <a:r>
              <a:rPr lang="tr-TR" sz="2800" dirty="0" smtClean="0">
                <a:solidFill>
                  <a:schemeClr val="bg1"/>
                </a:solidFill>
                <a:latin typeface="Arial" panose="020B0604020202020204" pitchFamily="34" charset="0"/>
              </a:rPr>
              <a:t>Otomatik </a:t>
            </a:r>
            <a:r>
              <a:rPr lang="tr-TR" sz="2800" dirty="0">
                <a:solidFill>
                  <a:schemeClr val="bg1"/>
                </a:solidFill>
                <a:latin typeface="Arial" panose="020B0604020202020204" pitchFamily="34" charset="0"/>
              </a:rPr>
              <a:t>donanımın kullanımı resmi görevlilerin denetiminde olur. </a:t>
            </a:r>
            <a:r>
              <a:rPr lang="tr-TR" sz="2800" dirty="0">
                <a:solidFill>
                  <a:srgbClr val="FFFF00"/>
                </a:solidFill>
                <a:latin typeface="Arial" panose="020B0604020202020204" pitchFamily="34" charset="0"/>
              </a:rPr>
              <a:t>Elektronik kronometre </a:t>
            </a:r>
            <a:r>
              <a:rPr lang="tr-TR" sz="2800" dirty="0">
                <a:solidFill>
                  <a:schemeClr val="bg1"/>
                </a:solidFill>
                <a:latin typeface="Arial" panose="020B0604020202020204" pitchFamily="34" charset="0"/>
              </a:rPr>
              <a:t>ile kaydedilen zamanlar yarışmayı kazananı, ve diğer kulvarların dereceleri ve tüm sıralamayı belirler. Bu şekilde tespit edilen dereceler ve sıralamalar </a:t>
            </a:r>
            <a:r>
              <a:rPr lang="tr-TR" sz="2800" dirty="0">
                <a:solidFill>
                  <a:srgbClr val="FFFF00"/>
                </a:solidFill>
                <a:latin typeface="Arial" panose="020B0604020202020204" pitchFamily="34" charset="0"/>
              </a:rPr>
              <a:t>vakit hakemlerinin kararlarından üstündür</a:t>
            </a:r>
            <a:r>
              <a:rPr lang="tr-TR" sz="2800" dirty="0">
                <a:solidFill>
                  <a:schemeClr val="bg1"/>
                </a:solidFill>
                <a:latin typeface="Arial" panose="020B0604020202020204" pitchFamily="34" charset="0"/>
              </a:rPr>
              <a:t>. Elektronik kronometrenin bozulduğunda veya yanlış çalıştığının tespit edilmesi halinde veya yüzücünün aygıtı çalıştırmayı başaramadığı durumlarda </a:t>
            </a:r>
            <a:r>
              <a:rPr lang="tr-TR" sz="2800" dirty="0">
                <a:solidFill>
                  <a:srgbClr val="FFFF00"/>
                </a:solidFill>
                <a:latin typeface="Arial" panose="020B0604020202020204" pitchFamily="34" charset="0"/>
              </a:rPr>
              <a:t>vakit hakemlerinin dereceleri geçerlidir</a:t>
            </a:r>
            <a:r>
              <a:rPr lang="tr-TR" sz="2800" dirty="0" smtClean="0">
                <a:solidFill>
                  <a:schemeClr val="bg1"/>
                </a:solidFill>
                <a:latin typeface="Arial" panose="020B0604020202020204" pitchFamily="34" charset="0"/>
              </a:rPr>
              <a:t>. (</a:t>
            </a:r>
            <a:r>
              <a:rPr lang="tr-TR" sz="2800" dirty="0">
                <a:solidFill>
                  <a:schemeClr val="bg1"/>
                </a:solidFill>
                <a:latin typeface="Arial" panose="020B0604020202020204" pitchFamily="34" charset="0"/>
              </a:rPr>
              <a:t>Bakınız SW 13.3.) </a:t>
            </a:r>
            <a:endParaRPr lang="tr-TR" dirty="0"/>
          </a:p>
        </p:txBody>
      </p:sp>
      <p:sp>
        <p:nvSpPr>
          <p:cNvPr id="9" name="Metin kutusu 8"/>
          <p:cNvSpPr txBox="1"/>
          <p:nvPr/>
        </p:nvSpPr>
        <p:spPr>
          <a:xfrm>
            <a:off x="8468308" y="6375303"/>
            <a:ext cx="432048" cy="369332"/>
          </a:xfrm>
          <a:prstGeom prst="rect">
            <a:avLst/>
          </a:prstGeom>
          <a:noFill/>
        </p:spPr>
        <p:txBody>
          <a:bodyPr wrap="square" rtlCol="0">
            <a:spAutoFit/>
          </a:bodyPr>
          <a:lstStyle/>
          <a:p>
            <a:r>
              <a:rPr lang="tr-TR" dirty="0" smtClean="0">
                <a:solidFill>
                  <a:schemeClr val="bg1"/>
                </a:solidFill>
              </a:rPr>
              <a:t>73</a:t>
            </a:r>
            <a:endParaRPr lang="tr-TR" dirty="0">
              <a:solidFill>
                <a:schemeClr val="bg1"/>
              </a:solidFill>
            </a:endParaRPr>
          </a:p>
        </p:txBody>
      </p:sp>
    </p:spTree>
    <p:extLst>
      <p:ext uri="{BB962C8B-B14F-4D97-AF65-F5344CB8AC3E}">
        <p14:creationId xmlns:p14="http://schemas.microsoft.com/office/powerpoint/2010/main" val="1064258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3_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1608</TotalTime>
  <Words>7582</Words>
  <Application>Microsoft Office PowerPoint</Application>
  <PresentationFormat>Ekran Gösterisi (4:3)</PresentationFormat>
  <Paragraphs>818</Paragraphs>
  <Slides>138</Slides>
  <Notes>10</Notes>
  <HiddenSlides>0</HiddenSlides>
  <MMClips>0</MMClips>
  <ScaleCrop>false</ScaleCrop>
  <HeadingPairs>
    <vt:vector size="6" baseType="variant">
      <vt:variant>
        <vt:lpstr>Tema</vt:lpstr>
      </vt:variant>
      <vt:variant>
        <vt:i4>4</vt:i4>
      </vt:variant>
      <vt:variant>
        <vt:lpstr>Katıştırılmış OLE Hizmet Programları</vt:lpstr>
      </vt:variant>
      <vt:variant>
        <vt:i4>3</vt:i4>
      </vt:variant>
      <vt:variant>
        <vt:lpstr>Slayt Başlıkları</vt:lpstr>
      </vt:variant>
      <vt:variant>
        <vt:i4>138</vt:i4>
      </vt:variant>
    </vt:vector>
  </HeadingPairs>
  <TitlesOfParts>
    <vt:vector size="145" baseType="lpstr">
      <vt:lpstr>Ofis Teması</vt:lpstr>
      <vt:lpstr>Hava Akımı</vt:lpstr>
      <vt:lpstr>2_Hava Akımı</vt:lpstr>
      <vt:lpstr>3_Hava Akımı</vt:lpstr>
      <vt:lpstr>Document</vt:lpstr>
      <vt:lpstr>Acrobat Document</vt:lpstr>
      <vt:lpstr>Belge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207</cp:revision>
  <dcterms:created xsi:type="dcterms:W3CDTF">2017-09-19T19:57:40Z</dcterms:created>
  <dcterms:modified xsi:type="dcterms:W3CDTF">2019-09-24T13:17:23Z</dcterms:modified>
</cp:coreProperties>
</file>